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3" r:id="rId2"/>
    <p:sldId id="353" r:id="rId3"/>
    <p:sldId id="354" r:id="rId4"/>
    <p:sldId id="297" r:id="rId5"/>
    <p:sldId id="306" r:id="rId6"/>
    <p:sldId id="307" r:id="rId7"/>
    <p:sldId id="285" r:id="rId8"/>
    <p:sldId id="348" r:id="rId9"/>
    <p:sldId id="349" r:id="rId10"/>
    <p:sldId id="350" r:id="rId11"/>
    <p:sldId id="351" r:id="rId12"/>
    <p:sldId id="352" r:id="rId13"/>
    <p:sldId id="309" r:id="rId14"/>
    <p:sldId id="327" r:id="rId15"/>
    <p:sldId id="346" r:id="rId16"/>
    <p:sldId id="329" r:id="rId17"/>
    <p:sldId id="337" r:id="rId18"/>
    <p:sldId id="332" r:id="rId19"/>
    <p:sldId id="347" r:id="rId20"/>
    <p:sldId id="355" r:id="rId21"/>
    <p:sldId id="334" r:id="rId22"/>
    <p:sldId id="335" r:id="rId23"/>
    <p:sldId id="339" r:id="rId24"/>
    <p:sldId id="316" r:id="rId25"/>
    <p:sldId id="356" r:id="rId26"/>
    <p:sldId id="340" r:id="rId27"/>
    <p:sldId id="341" r:id="rId28"/>
    <p:sldId id="321" r:id="rId29"/>
    <p:sldId id="342" r:id="rId30"/>
    <p:sldId id="344" r:id="rId31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23"/>
            <p14:sldId id="353"/>
            <p14:sldId id="354"/>
            <p14:sldId id="297"/>
            <p14:sldId id="306"/>
            <p14:sldId id="307"/>
            <p14:sldId id="285"/>
            <p14:sldId id="348"/>
            <p14:sldId id="349"/>
            <p14:sldId id="350"/>
            <p14:sldId id="351"/>
            <p14:sldId id="352"/>
            <p14:sldId id="309"/>
            <p14:sldId id="327"/>
            <p14:sldId id="346"/>
            <p14:sldId id="329"/>
            <p14:sldId id="337"/>
            <p14:sldId id="332"/>
            <p14:sldId id="347"/>
            <p14:sldId id="355"/>
            <p14:sldId id="334"/>
            <p14:sldId id="335"/>
            <p14:sldId id="339"/>
            <p14:sldId id="316"/>
            <p14:sldId id="356"/>
            <p14:sldId id="340"/>
            <p14:sldId id="341"/>
          </p14:sldIdLst>
        </p14:section>
        <p14:section name="Untitled Section" id="{D57258EA-FEF7-4B32-A45A-656DA101D383}">
          <p14:sldIdLst>
            <p14:sldId id="321"/>
            <p14:sldId id="342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7336" autoAdjust="0"/>
  </p:normalViewPr>
  <p:slideViewPr>
    <p:cSldViewPr>
      <p:cViewPr varScale="1">
        <p:scale>
          <a:sx n="87" d="100"/>
          <a:sy n="87" d="100"/>
        </p:scale>
        <p:origin x="9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823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566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680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0108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97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466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362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311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625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351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31/08/2024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7503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6686550" y="1844825"/>
            <a:ext cx="2457450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-112640" y="-505905"/>
            <a:ext cx="8584324" cy="5772818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7753350" y="3609975"/>
            <a:ext cx="1390650" cy="20574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543425"/>
            <a:ext cx="1581150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179512" y="1018235"/>
            <a:ext cx="2457450" cy="1419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21459" y="2334578"/>
            <a:ext cx="3811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800" b="1" spc="-3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CÁC  EM  ĐẾN  VỚI  TIẾT HỌC  MĨ  THUẬT  1</a:t>
            </a:r>
            <a:endParaRPr lang="zh-CN" altLang="en-US" sz="2800" b="1" spc="-3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37190" y="1615266"/>
            <a:ext cx="3528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altLang="zh-CN" sz="4400" b="1" dirty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 mừng</a:t>
            </a:r>
            <a:r>
              <a:rPr lang="en-US" altLang="zh-CN" sz="4400" b="1" dirty="0">
                <a:ln w="31550" cmpd="sng">
                  <a:gradFill>
                    <a:gsLst>
                      <a:gs pos="64000">
                        <a:schemeClr val="accent3">
                          <a:lumMod val="50000"/>
                        </a:schemeClr>
                      </a:gs>
                      <a:gs pos="0">
                        <a:schemeClr val="accent3">
                          <a:lumMod val="75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lang="zh-CN" altLang="en-US" sz="4400" b="1" dirty="0">
              <a:ln w="31550" cmpd="sng">
                <a:gradFill>
                  <a:gsLst>
                    <a:gs pos="64000">
                      <a:schemeClr val="accent3">
                        <a:lumMod val="50000"/>
                      </a:schemeClr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1349091" y="1933979"/>
            <a:ext cx="809242" cy="786606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188287"/>
            <a:ext cx="9223274" cy="593541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38" y="4761035"/>
            <a:ext cx="2584730" cy="2382674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5486400" y="3584503"/>
            <a:ext cx="6915677" cy="3426796"/>
            <a:chOff x="-9661540" y="3686175"/>
            <a:chExt cx="6915677" cy="342679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9661540" y="4503704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84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512065" y="3349226"/>
            <a:ext cx="51785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</a:t>
            </a:r>
            <a:r>
              <a:rPr lang="vi-VN" sz="32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vi-VN" sz="3200" b="1" smtClean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</a:t>
            </a:r>
            <a:r>
              <a:rPr lang="vi-VN" sz="32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</a:t>
            </a:r>
            <a:r>
              <a:rPr lang="vi-VN" sz="3200" b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vi-VN" sz="32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52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2900" y="1257299"/>
            <a:ext cx="2667000" cy="34126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0000" y="1258570"/>
            <a:ext cx="5075002" cy="34113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700" y="5015230"/>
            <a:ext cx="193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3950" y="5001260"/>
            <a:ext cx="3442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368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4400" y="1743946"/>
            <a:ext cx="2843976" cy="19397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19600" y="1765258"/>
            <a:ext cx="1379476" cy="19397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629400" y="1718240"/>
            <a:ext cx="1939737" cy="19397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2000" y="4343400"/>
            <a:ext cx="3349022" cy="20387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09338" y="4167197"/>
            <a:ext cx="2214920" cy="221492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7152" y="381000"/>
            <a:ext cx="9144000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2950" dirty="0" err="1">
                <a:solidFill>
                  <a:srgbClr val="000000"/>
                </a:solidFill>
                <a:latin typeface="DejaVu Serif Bold"/>
              </a:rPr>
              <a:t>Một</a:t>
            </a:r>
            <a:r>
              <a:rPr lang="en-US" sz="295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50" dirty="0" err="1">
                <a:solidFill>
                  <a:srgbClr val="000000"/>
                </a:solidFill>
                <a:latin typeface="DejaVu Serif Bold"/>
              </a:rPr>
              <a:t>số</a:t>
            </a:r>
            <a:r>
              <a:rPr lang="en-US" sz="295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50" dirty="0" err="1">
                <a:solidFill>
                  <a:srgbClr val="000000"/>
                </a:solidFill>
                <a:latin typeface="DejaVu Serif Bold"/>
              </a:rPr>
              <a:t>hình</a:t>
            </a:r>
            <a:r>
              <a:rPr lang="en-US" sz="295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50" dirty="0" err="1">
                <a:solidFill>
                  <a:srgbClr val="000000"/>
                </a:solidFill>
                <a:latin typeface="DejaVu Serif Bold"/>
              </a:rPr>
              <a:t>ảnh</a:t>
            </a:r>
            <a:r>
              <a:rPr lang="en-US" sz="295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50" dirty="0" err="1">
                <a:solidFill>
                  <a:srgbClr val="000000"/>
                </a:solidFill>
                <a:latin typeface="DejaVu Serif Bold"/>
              </a:rPr>
              <a:t>mĩ</a:t>
            </a:r>
            <a:r>
              <a:rPr lang="en-US" sz="295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50" dirty="0" err="1">
                <a:solidFill>
                  <a:srgbClr val="000000"/>
                </a:solidFill>
                <a:latin typeface="DejaVu Serif Bold"/>
              </a:rPr>
              <a:t>thuật</a:t>
            </a:r>
            <a:r>
              <a:rPr lang="en-US" sz="295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50" dirty="0" err="1">
                <a:solidFill>
                  <a:srgbClr val="000000"/>
                </a:solidFill>
                <a:latin typeface="DejaVu Serif Bold"/>
              </a:rPr>
              <a:t>trong</a:t>
            </a:r>
            <a:r>
              <a:rPr lang="en-US" sz="295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50" dirty="0" err="1">
                <a:solidFill>
                  <a:srgbClr val="000000"/>
                </a:solidFill>
                <a:latin typeface="DejaVu Serif Bold"/>
              </a:rPr>
              <a:t>cuộc</a:t>
            </a:r>
            <a:r>
              <a:rPr lang="en-US" sz="295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2950" dirty="0" err="1">
                <a:solidFill>
                  <a:srgbClr val="000000"/>
                </a:solidFill>
                <a:latin typeface="DejaVu Serif Bold"/>
              </a:rPr>
              <a:t>sống</a:t>
            </a:r>
            <a:r>
              <a:rPr lang="en-US" sz="2950" dirty="0">
                <a:solidFill>
                  <a:srgbClr val="000000"/>
                </a:solidFill>
                <a:latin typeface="DejaVu Serif Bold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55960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8600" y="1080290"/>
            <a:ext cx="8396851" cy="25906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5883" y="528857"/>
            <a:ext cx="822073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 dirty="0" err="1">
                <a:solidFill>
                  <a:srgbClr val="000000"/>
                </a:solidFill>
                <a:latin typeface="DejaVu Serif Bold"/>
              </a:rPr>
              <a:t>Màu</a:t>
            </a:r>
            <a:r>
              <a:rPr lang="en-US" sz="31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DejaVu Serif Bold"/>
              </a:rPr>
              <a:t>cơ</a:t>
            </a:r>
            <a:r>
              <a:rPr lang="en-US" sz="3100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DejaVu Serif Bold"/>
              </a:rPr>
              <a:t>bản</a:t>
            </a:r>
            <a:r>
              <a:rPr lang="en-US" sz="3100" dirty="0">
                <a:solidFill>
                  <a:srgbClr val="000000"/>
                </a:solidFill>
                <a:latin typeface="DejaVu Serif Bold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57985" y="3619674"/>
            <a:ext cx="839685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0"/>
              </a:lnSpc>
            </a:pPr>
            <a:r>
              <a:rPr lang="en-US" sz="3349" smtClean="0">
                <a:solidFill>
                  <a:srgbClr val="000000"/>
                </a:solidFill>
                <a:latin typeface="DejaVu Serif Bold"/>
              </a:rPr>
              <a:t>Đỏ         Xanh </a:t>
            </a:r>
            <a:r>
              <a:rPr lang="en-US" sz="3349" err="1">
                <a:solidFill>
                  <a:srgbClr val="000000"/>
                </a:solidFill>
                <a:latin typeface="DejaVu Serif Bold"/>
              </a:rPr>
              <a:t>dương</a:t>
            </a:r>
            <a:r>
              <a:rPr lang="en-US" sz="3349">
                <a:solidFill>
                  <a:srgbClr val="000000"/>
                </a:solidFill>
                <a:latin typeface="DejaVu Serif Bold"/>
              </a:rPr>
              <a:t>   </a:t>
            </a:r>
            <a:r>
              <a:rPr lang="en-US" sz="3349" smtClean="0">
                <a:solidFill>
                  <a:srgbClr val="000000"/>
                </a:solidFill>
                <a:latin typeface="DejaVu Serif Bold"/>
              </a:rPr>
              <a:t>  Vàng</a:t>
            </a:r>
            <a:endParaRPr lang="en-US" sz="334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2948" y="4495800"/>
            <a:ext cx="708660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FF0000"/>
                </a:solidFill>
                <a:latin typeface="+mj-lt"/>
              </a:rPr>
              <a:t>Em hãy kể tên các màu cơ bản?</a:t>
            </a: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FF0000"/>
                </a:solidFill>
                <a:latin typeface="+mj-lt"/>
              </a:rPr>
              <a:t>Em hãy tìm màu cơ bản đồ vật ở quanh em?</a:t>
            </a:r>
          </a:p>
          <a:p>
            <a:pPr marL="457200" indent="-457200">
              <a:buFontTx/>
              <a:buChar char="-"/>
            </a:pPr>
            <a:r>
              <a:rPr lang="en-US" sz="2800" smtClean="0">
                <a:solidFill>
                  <a:srgbClr val="FF0000"/>
                </a:solidFill>
                <a:latin typeface="+mj-lt"/>
              </a:rPr>
              <a:t>Em sẽ bảo quản đồ dung học tập của em như thế nào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7963182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533400"/>
            <a:ext cx="2905766" cy="290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489" y="528851"/>
            <a:ext cx="2200911" cy="2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59018" y="767083"/>
            <a:ext cx="3679582" cy="181588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Con gì cổ dài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Ăn lá trên cao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Da lốm đốm sao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Sống trên đồng cỏ? </a:t>
            </a:r>
          </a:p>
        </p:txBody>
      </p:sp>
      <p:pic>
        <p:nvPicPr>
          <p:cNvPr id="2052" name="Picture 4" descr="E:\GIAO AN\SGV lop 2\chan trời sang tạo lớp 1\hình ảnh minh họa\Anh-4142-15058988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4200"/>
            <a:ext cx="489348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56198"/>
            <a:ext cx="4551553" cy="665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874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94"/>
            <a:ext cx="9118022" cy="687078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2411760" y="756304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-612575" y="1268760"/>
            <a:ext cx="6706261" cy="487108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6012160" y="2493664"/>
            <a:ext cx="3526772" cy="3646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8868" y="2502292"/>
            <a:ext cx="438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875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4"/>
            <a:ext cx="9118022" cy="6870787"/>
          </a:xfrm>
          <a:prstGeom prst="rect">
            <a:avLst/>
          </a:prstGeom>
        </p:spPr>
      </p:pic>
      <p:pic>
        <p:nvPicPr>
          <p:cNvPr id="5" name="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99171" y="3407228"/>
            <a:ext cx="2903240" cy="3001533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274638"/>
            <a:ext cx="6477000" cy="3306762"/>
          </a:xfrm>
          <a:prstGeom prst="wedgeEllipseCallout">
            <a:avLst>
              <a:gd name="adj1" fmla="val 47400"/>
              <a:gd name="adj2" fmla="val 5618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Những hình ảnh nào có chấm,nét, hình mảng?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5596498"/>
      </p:ext>
    </p:extLst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2400"/>
            <a:ext cx="8787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Nét</a:t>
            </a:r>
            <a:endParaRPr lang="vi-VN" sz="3000" dirty="0">
              <a:solidFill>
                <a:schemeClr val="tx1">
                  <a:lumMod val="85000"/>
                  <a:lumOff val="15000"/>
                </a:schemeClr>
              </a:solidFill>
              <a:latin typeface="iCiel Cadena" pitchFamily="2" charset="-93"/>
            </a:endParaRPr>
          </a:p>
        </p:txBody>
      </p:sp>
      <p:pic>
        <p:nvPicPr>
          <p:cNvPr id="1026" name="Picture 2" descr="E:\GIAO AN\SGV lop 2\chan trời sang tạo lớp 1\hình ảnh minh họa\cdvc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29" y="814113"/>
            <a:ext cx="2792557" cy="2006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79672" y="2831350"/>
            <a:ext cx="24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thang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E:\GIAO AN\SGV lop 2\chan trời sang tạo lớp 1\hình ảnh minh họa\fdz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558" y="862983"/>
            <a:ext cx="3048000" cy="1933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962400" y="1447800"/>
            <a:ext cx="802567" cy="533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285" y="3657600"/>
            <a:ext cx="3208546" cy="194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5" y="3435630"/>
            <a:ext cx="2721031" cy="2167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ight Arrow 17"/>
          <p:cNvSpPr/>
          <p:nvPr/>
        </p:nvSpPr>
        <p:spPr>
          <a:xfrm>
            <a:off x="3924299" y="4252857"/>
            <a:ext cx="802567" cy="533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1" y="370092"/>
            <a:ext cx="922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660437" y="177766"/>
            <a:ext cx="4133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iCiel Cadena" pitchFamily="2" charset="-93"/>
              </a:rPr>
              <a:t>   –       Mảng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724118" y="1012319"/>
            <a:ext cx="911210" cy="891124"/>
            <a:chOff x="838200" y="1524000"/>
            <a:chExt cx="1447800" cy="14478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38200" y="1524000"/>
              <a:ext cx="1447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86000" y="1524000"/>
              <a:ext cx="0" cy="1447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38200" y="2971800"/>
              <a:ext cx="1447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838200" y="1524000"/>
              <a:ext cx="0" cy="1447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224" name="Group 9223"/>
          <p:cNvGrpSpPr/>
          <p:nvPr/>
        </p:nvGrpSpPr>
        <p:grpSpPr>
          <a:xfrm>
            <a:off x="1666968" y="2172619"/>
            <a:ext cx="1025509" cy="666206"/>
            <a:chOff x="3276600" y="1524000"/>
            <a:chExt cx="1981200" cy="1447800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3276600" y="1524000"/>
              <a:ext cx="990600" cy="144780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221" name="Straight Connector 9220"/>
            <p:cNvCxnSpPr/>
            <p:nvPr/>
          </p:nvCxnSpPr>
          <p:spPr>
            <a:xfrm>
              <a:off x="4267200" y="1524000"/>
              <a:ext cx="990600" cy="144780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223" name="Straight Connector 9222"/>
            <p:cNvCxnSpPr/>
            <p:nvPr/>
          </p:nvCxnSpPr>
          <p:spPr>
            <a:xfrm flipH="1">
              <a:off x="3276600" y="2971800"/>
              <a:ext cx="1981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235" name="Group 9234"/>
          <p:cNvGrpSpPr/>
          <p:nvPr/>
        </p:nvGrpSpPr>
        <p:grpSpPr>
          <a:xfrm>
            <a:off x="1560688" y="3117277"/>
            <a:ext cx="1321016" cy="877389"/>
            <a:chOff x="457200" y="3733800"/>
            <a:chExt cx="2438400" cy="1295400"/>
          </a:xfrm>
        </p:grpSpPr>
        <p:cxnSp>
          <p:nvCxnSpPr>
            <p:cNvPr id="9226" name="Straight Connector 9225"/>
            <p:cNvCxnSpPr/>
            <p:nvPr/>
          </p:nvCxnSpPr>
          <p:spPr>
            <a:xfrm flipV="1">
              <a:off x="457200" y="3733800"/>
              <a:ext cx="685800" cy="12954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28" name="Straight Connector 9227"/>
            <p:cNvCxnSpPr/>
            <p:nvPr/>
          </p:nvCxnSpPr>
          <p:spPr>
            <a:xfrm>
              <a:off x="1143000" y="3733800"/>
              <a:ext cx="11430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30" name="Straight Connector 9229"/>
            <p:cNvCxnSpPr/>
            <p:nvPr/>
          </p:nvCxnSpPr>
          <p:spPr>
            <a:xfrm>
              <a:off x="2286000" y="3733800"/>
              <a:ext cx="609600" cy="12954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34" name="Straight Connector 9233"/>
            <p:cNvCxnSpPr/>
            <p:nvPr/>
          </p:nvCxnSpPr>
          <p:spPr>
            <a:xfrm flipH="1">
              <a:off x="457200" y="5029200"/>
              <a:ext cx="24384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244" name="Group 9243"/>
          <p:cNvGrpSpPr/>
          <p:nvPr/>
        </p:nvGrpSpPr>
        <p:grpSpPr>
          <a:xfrm>
            <a:off x="1753110" y="5244890"/>
            <a:ext cx="882218" cy="1155910"/>
            <a:chOff x="4038600" y="3733800"/>
            <a:chExt cx="1066800" cy="1295400"/>
          </a:xfrm>
        </p:grpSpPr>
        <p:cxnSp>
          <p:nvCxnSpPr>
            <p:cNvPr id="9237" name="Straight Connector 9236"/>
            <p:cNvCxnSpPr/>
            <p:nvPr/>
          </p:nvCxnSpPr>
          <p:spPr>
            <a:xfrm>
              <a:off x="4038600" y="3733800"/>
              <a:ext cx="0" cy="129540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39" name="Straight Connector 9238"/>
            <p:cNvCxnSpPr/>
            <p:nvPr/>
          </p:nvCxnSpPr>
          <p:spPr>
            <a:xfrm>
              <a:off x="4038600" y="3733800"/>
              <a:ext cx="106680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41" name="Straight Connector 9240"/>
            <p:cNvCxnSpPr/>
            <p:nvPr/>
          </p:nvCxnSpPr>
          <p:spPr>
            <a:xfrm>
              <a:off x="5105400" y="3733800"/>
              <a:ext cx="0" cy="129540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43" name="Straight Connector 9242"/>
            <p:cNvCxnSpPr/>
            <p:nvPr/>
          </p:nvCxnSpPr>
          <p:spPr>
            <a:xfrm flipH="1">
              <a:off x="4038600" y="5029200"/>
              <a:ext cx="106680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247" name="Flowchart: Connector 9246"/>
          <p:cNvSpPr/>
          <p:nvPr/>
        </p:nvSpPr>
        <p:spPr>
          <a:xfrm>
            <a:off x="1763996" y="4229100"/>
            <a:ext cx="914400" cy="8382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92" name="TextBox 8191"/>
          <p:cNvSpPr txBox="1"/>
          <p:nvPr/>
        </p:nvSpPr>
        <p:spPr>
          <a:xfrm>
            <a:off x="1068960" y="13070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8878" y="444310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40615" y="56403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00952" y="344121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51890" y="25420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965" y="370092"/>
            <a:ext cx="1676400" cy="169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3124200" y="1362842"/>
            <a:ext cx="422338" cy="313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ction Button: Custom 30">
            <a:hlinkClick r:id="" action="ppaction://noaction" highlightClick="1"/>
          </p:cNvPr>
          <p:cNvSpPr/>
          <p:nvPr/>
        </p:nvSpPr>
        <p:spPr>
          <a:xfrm>
            <a:off x="4512882" y="812998"/>
            <a:ext cx="961912" cy="1039987"/>
          </a:xfrm>
          <a:prstGeom prst="actionButtonBlank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Action Button: Custom 31">
            <a:hlinkClick r:id="" action="ppaction://noaction" highlightClick="1"/>
          </p:cNvPr>
          <p:cNvSpPr/>
          <p:nvPr/>
        </p:nvSpPr>
        <p:spPr>
          <a:xfrm rot="5400000">
            <a:off x="4253164" y="5381250"/>
            <a:ext cx="1166318" cy="798190"/>
          </a:xfrm>
          <a:prstGeom prst="actionButtonBlank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Trapezoid 32"/>
          <p:cNvSpPr/>
          <p:nvPr/>
        </p:nvSpPr>
        <p:spPr>
          <a:xfrm>
            <a:off x="4236614" y="3085045"/>
            <a:ext cx="1325986" cy="801155"/>
          </a:xfrm>
          <a:prstGeom prst="trapezoi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Right Triangle 33"/>
          <p:cNvSpPr/>
          <p:nvPr/>
        </p:nvSpPr>
        <p:spPr>
          <a:xfrm rot="8223686">
            <a:off x="4411942" y="2299606"/>
            <a:ext cx="1045681" cy="930087"/>
          </a:xfrm>
          <a:prstGeom prst="rtTriangle">
            <a:avLst/>
          </a:prstGeom>
          <a:solidFill>
            <a:srgbClr val="2CFE22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5" name="Oval 34"/>
          <p:cNvSpPr/>
          <p:nvPr/>
        </p:nvSpPr>
        <p:spPr>
          <a:xfrm>
            <a:off x="4375072" y="4024412"/>
            <a:ext cx="982383" cy="87623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ight Arrow 35"/>
          <p:cNvSpPr/>
          <p:nvPr/>
        </p:nvSpPr>
        <p:spPr>
          <a:xfrm>
            <a:off x="3200373" y="2350964"/>
            <a:ext cx="422338" cy="313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3345990" y="3446702"/>
            <a:ext cx="422338" cy="313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3379852" y="4443108"/>
            <a:ext cx="422338" cy="313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>
            <a:off x="3343841" y="5638179"/>
            <a:ext cx="422338" cy="3135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864A77A8-88A8-411D-8ECB-1C1D9C76E4C2}"/>
              </a:ext>
            </a:extLst>
          </p:cNvPr>
          <p:cNvSpPr txBox="1"/>
          <p:nvPr/>
        </p:nvSpPr>
        <p:spPr>
          <a:xfrm>
            <a:off x="7239000" y="217283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2C941B0-D08A-421C-95D0-0200A4B0C419}"/>
              </a:ext>
            </a:extLst>
          </p:cNvPr>
          <p:cNvSpPr txBox="1"/>
          <p:nvPr/>
        </p:nvSpPr>
        <p:spPr>
          <a:xfrm>
            <a:off x="6739591" y="576707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069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7" grpId="0" animBg="1"/>
      <p:bldP spid="8192" grpId="0"/>
      <p:bldP spid="66" grpId="0"/>
      <p:bldP spid="67" grpId="0"/>
      <p:bldP spid="68" grpId="0"/>
      <p:bldP spid="69" grpId="0"/>
      <p:bldP spid="31" grpId="0" animBg="1"/>
      <p:bldP spid="32" grpId="0" animBg="1"/>
      <p:bldP spid="33" grpId="0" animBg="1"/>
      <p:bldP spid="34" grpId="0" animBg="1"/>
      <p:bldP spid="35" grpId="0" animBg="1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953000" y="3139504"/>
            <a:ext cx="4289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200" y="58489"/>
            <a:ext cx="229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H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ình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mảng</a:t>
            </a:r>
            <a:endParaRPr lang="vi-VN" sz="2800" dirty="0">
              <a:solidFill>
                <a:prstClr val="black">
                  <a:lumMod val="85000"/>
                  <a:lumOff val="15000"/>
                </a:prstClr>
              </a:solidFill>
              <a:latin typeface="iCiel Cadena" pitchFamily="2" charset="-93"/>
            </a:endParaRPr>
          </a:p>
        </p:txBody>
      </p:sp>
      <p:pic>
        <p:nvPicPr>
          <p:cNvPr id="3077" name="Picture 5" descr="C:\Users\Administrator\Downloads\pngegg (20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32" y="337810"/>
            <a:ext cx="1865368" cy="1865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GIAO AN\SGV lop 2\chan trời sang tạo lớp 1\hình ảnh minh họa\rgfdg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22315"/>
            <a:ext cx="3191049" cy="21593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ững người lao công xứ Huế thầm lặng dọn rác những ngày cách ly xã hộ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822315"/>
            <a:ext cx="3647489" cy="215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8623" y="3653458"/>
            <a:ext cx="3414377" cy="25574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ình ảnh con cá đẹp (2021) ♻️ Wiki HDAD ♻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80" y="3688849"/>
            <a:ext cx="3735400" cy="232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4800600" y="1600200"/>
            <a:ext cx="304800" cy="3017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4800600" y="4724400"/>
            <a:ext cx="304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240F9EF-4E11-4260-A41B-F3B4FA6D73F2}"/>
              </a:ext>
            </a:extLst>
          </p:cNvPr>
          <p:cNvSpPr txBox="1"/>
          <p:nvPr/>
        </p:nvSpPr>
        <p:spPr>
          <a:xfrm>
            <a:off x="1752600" y="30896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FA3809-773B-494D-A182-CD0C443DF6B6}"/>
              </a:ext>
            </a:extLst>
          </p:cNvPr>
          <p:cNvSpPr txBox="1"/>
          <p:nvPr/>
        </p:nvSpPr>
        <p:spPr>
          <a:xfrm>
            <a:off x="1602559" y="621094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9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94"/>
            <a:ext cx="9118022" cy="6870787"/>
          </a:xfrm>
          <a:prstGeom prst="rect">
            <a:avLst/>
          </a:prstGeom>
        </p:spPr>
      </p:pic>
      <p:pic>
        <p:nvPicPr>
          <p:cNvPr id="5" name="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5999171" y="3407228"/>
            <a:ext cx="2903240" cy="3001533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274638"/>
            <a:ext cx="6477000" cy="3306762"/>
          </a:xfrm>
          <a:prstGeom prst="wedgeEllipseCallout">
            <a:avLst>
              <a:gd name="adj1" fmla="val 47400"/>
              <a:gd name="adj2" fmla="val 5618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Em hãy chia sẻ cách em tạo ra sản phẩm có sử dụng chấm, nét, hình mảng?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1738743"/>
      </p:ext>
    </p:extLst>
  </p:cSld>
  <p:clrMapOvr>
    <a:masterClrMapping/>
  </p:clrMapOvr>
  <p:transition spd="med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B6C177-EC14-4685-9BE9-E08B5E52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Kiểm tra đồ dùng học tập</a:t>
            </a:r>
            <a:endParaRPr lang="x-non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A26A7CD-8510-4DB7-98BB-C8C0B5131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57400"/>
            <a:ext cx="5943600" cy="3429000"/>
          </a:xfrm>
        </p:spPr>
      </p:pic>
    </p:spTree>
    <p:extLst>
      <p:ext uri="{BB962C8B-B14F-4D97-AF65-F5344CB8AC3E}">
        <p14:creationId xmlns:p14="http://schemas.microsoft.com/office/powerpoint/2010/main" val="34557756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94"/>
            <a:ext cx="9118022" cy="687078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2411760" y="756304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-612575" y="1268760"/>
            <a:ext cx="7470575" cy="487108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6012160" y="2493664"/>
            <a:ext cx="3526772" cy="3646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2667000"/>
            <a:ext cx="43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2060"/>
                </a:solidFill>
              </a:rPr>
              <a:t>2. KHÁM PHÁ CÁCH THỰC HIỆN</a:t>
            </a:r>
            <a:endParaRPr lang="vi-VN" sz="2400" b="1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955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94"/>
            <a:ext cx="9118022" cy="6870787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4648200" y="2076256"/>
            <a:ext cx="4458936" cy="4609901"/>
          </a:xfrm>
          <a:prstGeom prst="rect">
            <a:avLst/>
          </a:prstGeom>
        </p:spPr>
      </p:pic>
      <p:sp>
        <p:nvSpPr>
          <p:cNvPr id="3" name="Flowchart: Sequential Access Storage 2"/>
          <p:cNvSpPr/>
          <p:nvPr/>
        </p:nvSpPr>
        <p:spPr>
          <a:xfrm>
            <a:off x="762000" y="152400"/>
            <a:ext cx="5105400" cy="2895600"/>
          </a:xfrm>
          <a:prstGeom prst="flowChartMagnetic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hướng đẫn cách vẽ nhé !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16256" r="21617" b="13504"/>
          <a:stretch/>
        </p:blipFill>
        <p:spPr>
          <a:xfrm>
            <a:off x="-762000" y="32656"/>
            <a:ext cx="10210800" cy="6825343"/>
          </a:xfrm>
          <a:prstGeom prst="rect">
            <a:avLst/>
          </a:prstGeom>
        </p:spPr>
      </p:pic>
      <p:pic>
        <p:nvPicPr>
          <p:cNvPr id="5" name="video ve băng chấm, nét, hình , mả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905000"/>
            <a:ext cx="9144000" cy="513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9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2411760" y="756304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-572236" y="857250"/>
            <a:ext cx="7430235" cy="45110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6012160" y="2493664"/>
            <a:ext cx="3526772" cy="3646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5298" y="2084508"/>
            <a:ext cx="438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Luyện </a:t>
            </a:r>
            <a:r>
              <a:rPr lang="en-US" sz="28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Thực hành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3341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27756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563011"/>
            <a:ext cx="8323112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tham</a:t>
            </a:r>
            <a:r>
              <a:rPr lang="en-US" sz="2400" b="1" dirty="0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iCiel Cadena" pitchFamily="2" charset="-93"/>
                <a:cs typeface="Times New Roman" pitchFamily="18" charset="0"/>
              </a:rPr>
              <a:t>khảo</a:t>
            </a:r>
            <a:endParaRPr lang="en-US" sz="2400" b="1" dirty="0">
              <a:solidFill>
                <a:srgbClr val="002060"/>
              </a:solidFill>
              <a:latin typeface="iCiel Cadena" pitchFamily="2" charset="-93"/>
              <a:cs typeface="Times New Roman" pitchFamily="18" charset="0"/>
            </a:endParaRPr>
          </a:p>
          <a:p>
            <a:r>
              <a:rPr lang="en-US" sz="2300" dirty="0">
                <a:solidFill>
                  <a:srgbClr val="00B05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endParaRPr lang="vi-VN" dirty="0"/>
          </a:p>
        </p:txBody>
      </p:sp>
      <p:pic>
        <p:nvPicPr>
          <p:cNvPr id="12292" name="Picture 4" descr="E:\GIAO AN\SGV lop 2\chan trời sang tạo lớp 1\hình ảnh minh họa\fedsfds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5" y="1306555"/>
            <a:ext cx="3543301" cy="2521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Administrator\Downloads\pngegg (2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180" y="1278035"/>
            <a:ext cx="2019300" cy="188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37 Dấu chấm ý tưởng | dấu chấm, mỹ thuật, môn nghệ thuật ở tiểu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78035"/>
            <a:ext cx="3200400" cy="24377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994" y="4040553"/>
            <a:ext cx="3442922" cy="25788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114800"/>
            <a:ext cx="4192226" cy="25424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26"/>
          <p:cNvSpPr/>
          <p:nvPr/>
        </p:nvSpPr>
        <p:spPr>
          <a:xfrm rot="20750437">
            <a:off x="3482764" y="3190138"/>
            <a:ext cx="893747" cy="893747"/>
          </a:xfrm>
          <a:prstGeom prst="sun">
            <a:avLst>
              <a:gd name="adj" fmla="val 2136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26"/>
          <p:cNvSpPr/>
          <p:nvPr/>
        </p:nvSpPr>
        <p:spPr>
          <a:xfrm rot="20750437">
            <a:off x="7291572" y="3125315"/>
            <a:ext cx="893747" cy="893747"/>
          </a:xfrm>
          <a:prstGeom prst="sun">
            <a:avLst>
              <a:gd name="adj" fmla="val 2136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26"/>
          <p:cNvSpPr/>
          <p:nvPr/>
        </p:nvSpPr>
        <p:spPr>
          <a:xfrm rot="20750437">
            <a:off x="8046025" y="6016880"/>
            <a:ext cx="893747" cy="893747"/>
          </a:xfrm>
          <a:prstGeom prst="sun">
            <a:avLst>
              <a:gd name="adj" fmla="val 2136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26"/>
          <p:cNvSpPr/>
          <p:nvPr/>
        </p:nvSpPr>
        <p:spPr>
          <a:xfrm rot="20750437">
            <a:off x="3430116" y="6066783"/>
            <a:ext cx="893747" cy="893747"/>
          </a:xfrm>
          <a:prstGeom prst="sun">
            <a:avLst>
              <a:gd name="adj" fmla="val 2136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396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2411760" y="756304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-572236" y="857250"/>
            <a:ext cx="7430235" cy="45110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6012160" y="2493664"/>
            <a:ext cx="3526772" cy="3646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5298" y="2084508"/>
            <a:ext cx="438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Luyện </a:t>
            </a:r>
            <a:r>
              <a:rPr lang="en-US" sz="28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Thực hành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228600" y="5253809"/>
            <a:ext cx="7086599" cy="1227258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b="1"/>
              <a:t>* BVMT, BĐKH (HĐ3): Có ý thức gìn giữ đồ dùng, sản phẩm mĩ thuật để bảo vệ môi trường.</a:t>
            </a: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573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2411760" y="756304"/>
            <a:ext cx="6803136" cy="34747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-612576" y="857250"/>
            <a:ext cx="7272808" cy="451104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7" t="15000" r="30666" b="14667"/>
          <a:stretch/>
        </p:blipFill>
        <p:spPr>
          <a:xfrm flipH="1">
            <a:off x="6012160" y="2493664"/>
            <a:ext cx="3526772" cy="36461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1905000"/>
            <a:ext cx="43857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Trưng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bày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sản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phẩm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endParaRPr lang="vi-VN" sz="2800" b="1" dirty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</a:rPr>
              <a:t>sẻ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endParaRPr lang="vi-VN" sz="2800" b="1" dirty="0">
              <a:solidFill>
                <a:srgbClr val="002060"/>
              </a:solidFill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457200" y="5259581"/>
            <a:ext cx="8534400" cy="1032510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None/>
            </a:pP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Chia sẻ sản phẩm với gi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đình, bạn bè, thầy cô nhé!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800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-555902" y="-59825"/>
            <a:ext cx="4216998" cy="466647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78730" y="116929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1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09421" y="233818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2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6180" y="335095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56327" y="43637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413" y="1091078"/>
            <a:ext cx="304282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: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26"/>
          <p:cNvSpPr/>
          <p:nvPr/>
        </p:nvSpPr>
        <p:spPr>
          <a:xfrm rot="20750437">
            <a:off x="8004548" y="3035919"/>
            <a:ext cx="893747" cy="893747"/>
          </a:xfrm>
          <a:prstGeom prst="sun">
            <a:avLst>
              <a:gd name="adj" fmla="val 21368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1301" y="5867544"/>
            <a:ext cx="6870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,nét, hình mảng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85800" y="6098689"/>
            <a:ext cx="576064" cy="2838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Top 10+ ý tưởng làm đồ trang trí bằng chai nhựa tuyệt đẹ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84" y="3542013"/>
            <a:ext cx="3181692" cy="23862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Trang trí bằng lọ thủy tinh - Bàn Uống Tr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693" y="330801"/>
            <a:ext cx="2309222" cy="2820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28"/>
          <p:cNvSpPr/>
          <p:nvPr/>
        </p:nvSpPr>
        <p:spPr>
          <a:xfrm rot="20750437">
            <a:off x="2057791" y="3227242"/>
            <a:ext cx="893747" cy="893747"/>
          </a:xfrm>
          <a:prstGeom prst="sun">
            <a:avLst>
              <a:gd name="adj" fmla="val 2136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4" name="Picture 6" descr="17 Cách tái chế vỏ chai thủy tinh cũ – herbana f&amp;amp;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68" y="989240"/>
            <a:ext cx="2678163" cy="4392660"/>
          </a:xfrm>
          <a:prstGeom prst="round2DiagRect">
            <a:avLst>
              <a:gd name="adj1" fmla="val 16667"/>
              <a:gd name="adj2" fmla="val 1555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26"/>
          <p:cNvSpPr/>
          <p:nvPr/>
        </p:nvSpPr>
        <p:spPr>
          <a:xfrm rot="20750437">
            <a:off x="3030806" y="35913"/>
            <a:ext cx="893747" cy="893747"/>
          </a:xfrm>
          <a:prstGeom prst="sun">
            <a:avLst>
              <a:gd name="adj" fmla="val 21368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28"/>
          <p:cNvSpPr/>
          <p:nvPr/>
        </p:nvSpPr>
        <p:spPr>
          <a:xfrm rot="20750437">
            <a:off x="5907479" y="468351"/>
            <a:ext cx="893747" cy="1041778"/>
          </a:xfrm>
          <a:prstGeom prst="sun">
            <a:avLst>
              <a:gd name="adj" fmla="val 21368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altLang="zh-CN" sz="2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zh-CN" altLang="en-US" sz="2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8151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SGV lop 2\chan trời sang tạo lớp 1\hình ảnh minh họa\hinh-anh-hinh-nen-mam-non-vui-c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4"/>
            <a:ext cx="9144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chan trời sang tạo lớp 1\hình ảnh minh họa\grergdf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95600"/>
            <a:ext cx="2667000" cy="2090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chan trời sang tạo lớp 1\hình ảnh minh họa\bgfnbgffn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33400"/>
            <a:ext cx="2667000" cy="2016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chan trời sang tạo lớp 1\hình ảnh minh họa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939328"/>
            <a:ext cx="5257800" cy="3912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0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" y="1"/>
            <a:ext cx="9156858" cy="6007984"/>
          </a:xfrm>
          <a:prstGeom prst="rect">
            <a:avLst/>
          </a:prstGeom>
        </p:spPr>
      </p:pic>
      <p:pic>
        <p:nvPicPr>
          <p:cNvPr id="2" name="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8" t="5707" r="27901"/>
          <a:stretch/>
        </p:blipFill>
        <p:spPr>
          <a:xfrm>
            <a:off x="-119856" y="1128767"/>
            <a:ext cx="4086578" cy="4849989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9" t="44335" r="30371" b="19231"/>
          <a:stretch/>
        </p:blipFill>
        <p:spPr>
          <a:xfrm>
            <a:off x="1618634" y="3117228"/>
            <a:ext cx="2122311" cy="1873955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4" t="5707" r="43333" b="59616"/>
          <a:stretch/>
        </p:blipFill>
        <p:spPr>
          <a:xfrm>
            <a:off x="133971" y="920462"/>
            <a:ext cx="2427111" cy="1783646"/>
          </a:xfrm>
          <a:prstGeom prst="rect">
            <a:avLst/>
          </a:prstGeom>
        </p:spPr>
      </p:pic>
      <p:sp>
        <p:nvSpPr>
          <p:cNvPr id="1037" name="TextBox 1036"/>
          <p:cNvSpPr txBox="1"/>
          <p:nvPr/>
        </p:nvSpPr>
        <p:spPr>
          <a:xfrm rot="20585212">
            <a:off x="769632" y="2886395"/>
            <a:ext cx="2364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 em nhớ nhé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9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8" r="66235" b="27006"/>
          <a:stretch/>
        </p:blipFill>
        <p:spPr>
          <a:xfrm>
            <a:off x="2616775" y="-137786"/>
            <a:ext cx="6850457" cy="661478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37979" y="2362200"/>
            <a:ext cx="3967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Trang trí các đồ vật tái sử dụng sẽ giúp bảo vệ môi trường và làm đẹp cho cuộc sống của chúng 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648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EF10450-1AD3-4241-B2EB-F65329FCD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938474-6085-4F86-B550-B38765B43754}"/>
              </a:ext>
            </a:extLst>
          </p:cNvPr>
          <p:cNvSpPr/>
          <p:nvPr/>
        </p:nvSpPr>
        <p:spPr>
          <a:xfrm>
            <a:off x="1828800" y="2736503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ln/>
                <a:solidFill>
                  <a:schemeClr val="accent4"/>
                </a:solidFill>
                <a:latin typeface="+mj-lt"/>
              </a:rPr>
              <a:t>KHỞI ĐỘNG</a:t>
            </a:r>
          </a:p>
          <a:p>
            <a:pPr algn="ctr"/>
            <a:r>
              <a:rPr lang="en-US" sz="3600" b="1" smtClean="0">
                <a:ln/>
                <a:solidFill>
                  <a:schemeClr val="accent4"/>
                </a:solidFill>
                <a:latin typeface=".VnBodoniH" panose="020B7200000000000000" pitchFamily="34" charset="0"/>
              </a:rPr>
              <a:t>ĐỐ VUI</a:t>
            </a:r>
            <a:endParaRPr lang="en-US" sz="3600" b="1" dirty="0">
              <a:ln/>
              <a:solidFill>
                <a:schemeClr val="accent4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9707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1818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270514" y="1429579"/>
            <a:ext cx="2428424" cy="2863207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1594626" y="2301307"/>
            <a:ext cx="4896720" cy="29909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394280" y="3040374"/>
            <a:ext cx="8550907" cy="4375285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-112197" y="3230500"/>
            <a:ext cx="9144000" cy="2831224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676400" y="737143"/>
            <a:ext cx="8208912" cy="48647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5207" y="3011960"/>
            <a:ext cx="38712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vi-VN" altLang="zh-CN" sz="4800" b="1" spc="-3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Tam biệt và hẹn gặp lại</a:t>
            </a:r>
            <a:endParaRPr lang="zh-CN" altLang="en-US" sz="4800" b="1" spc="-3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F15BB96-17DF-4867-99CE-A2895E0559D7}"/>
              </a:ext>
            </a:extLst>
          </p:cNvPr>
          <p:cNvSpPr txBox="1"/>
          <p:nvPr/>
        </p:nvSpPr>
        <p:spPr>
          <a:xfrm>
            <a:off x="2155409" y="220416"/>
            <a:ext cx="4385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</a:rPr>
              <a:t>DẶN DÒ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2987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1222" y="556378"/>
            <a:ext cx="4503156" cy="169277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6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endParaRPr lang="vi-VN" sz="3200" b="1" dirty="0">
              <a:ln/>
              <a:solidFill>
                <a:schemeClr val="accent3"/>
              </a:solidFill>
              <a:latin typeface="iCiel Cadena" pitchFamily="2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4260" y="2209800"/>
            <a:ext cx="2971800" cy="181588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Con gì ăn cỏ </a:t>
            </a:r>
          </a:p>
          <a:p>
            <a:r>
              <a:rPr lang="vi-VN" sz="2800" dirty="0">
                <a:latin typeface="+mj-lt"/>
              </a:rPr>
              <a:t>Đầu có 2 sừng</a:t>
            </a:r>
          </a:p>
          <a:p>
            <a:r>
              <a:rPr lang="vi-VN" sz="2800" dirty="0">
                <a:latin typeface="+mj-lt"/>
              </a:rPr>
              <a:t>Lỗ mũi buộc thừng</a:t>
            </a:r>
          </a:p>
          <a:p>
            <a:r>
              <a:rPr lang="vi-VN" sz="2800" dirty="0">
                <a:latin typeface="+mj-lt"/>
              </a:rPr>
              <a:t>Kéo cày rất giỏi </a:t>
            </a:r>
          </a:p>
        </p:txBody>
      </p:sp>
      <p:pic>
        <p:nvPicPr>
          <p:cNvPr id="4098" name="Picture 2" descr="E:\GIAO AN\SGV lop 2\chan trời sang tạo lớp 1\hình ảnh minh họa\thuyet-minh-ve-con-tra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928" y="2590800"/>
            <a:ext cx="521985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chan trời sang tạo lớp 1\hình ảnh minh họa\free-vector-000557-phim-hoat-hinh-de-thuong-trau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51" y="3963851"/>
            <a:ext cx="2741749" cy="27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255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600" y="914400"/>
            <a:ext cx="3652730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Con gì đuôi ngắn tai dài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Mắt hồng lông mượt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Có tài chạy nhanh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Là con gì? </a:t>
            </a:r>
          </a:p>
        </p:txBody>
      </p:sp>
      <p:pic>
        <p:nvPicPr>
          <p:cNvPr id="3074" name="Picture 2" descr="E:\GIAO AN\SGV lop 2\chan trời sang tạo lớp 1\hình ảnh minh họa\con-tho-trang-co-mat-do-1024x9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330" y="2667000"/>
            <a:ext cx="4409107" cy="39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chan trời sang tạo lớp 1\hình ảnh minh họa\tải xuốn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38600"/>
            <a:ext cx="1887302" cy="23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83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344" y="330696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SGV lop 2\chan trời sang tạo lớp 1\hình ảnh minh họa\mo-thay-con-vi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828800"/>
            <a:ext cx="6248197" cy="46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6700" y="468123"/>
            <a:ext cx="3505200" cy="181588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Con gì chân ngắn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Mà lại có màng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Mỏ bẹt màu vàng</a:t>
            </a:r>
          </a:p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Hay kêu cạp cạp? </a:t>
            </a:r>
          </a:p>
        </p:txBody>
      </p:sp>
      <p:pic>
        <p:nvPicPr>
          <p:cNvPr id="5123" name="Picture 3" descr="E:\GIAO AN\SGV lop 2\chan trời sang tạo lớp 1\hình ảnh minh họa\20-Hướng-dẫn-cách-vẽ-con-vịt-dễ-thương-Vẽ-tranh-cùng-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62401"/>
            <a:ext cx="214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83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GIAO AN\SGV lop 2\chan trời sang tạo lớp 1\hình ảnh minh họa\unna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02" y="273047"/>
            <a:ext cx="3388331" cy="34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istrator\Downloads\animal-1297938_6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24" y="4091425"/>
            <a:ext cx="3120085" cy="21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738598" y="3688058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9774" y="6242494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8023" y="40969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Chấm</a:t>
            </a:r>
            <a:endParaRPr lang="vi-VN" sz="3600" dirty="0">
              <a:solidFill>
                <a:schemeClr val="tx1">
                  <a:lumMod val="85000"/>
                  <a:lumOff val="15000"/>
                </a:schemeClr>
              </a:solidFill>
              <a:latin typeface="iCiel Cadena" pitchFamily="2" charset="-93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4572000" y="4718584"/>
            <a:ext cx="762000" cy="4578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572000" y="2132952"/>
            <a:ext cx="762000" cy="45784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E:\GIAO AN\SGV lop 2\chan trời sang tạo lớp 1\hình ảnh minh họa\rgf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18890"/>
            <a:ext cx="2438400" cy="2575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:\GIAO AN\SGV lop 2\chan trời sang tạo lớp 1\hình ảnh minh họa\dfgf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532" y="455087"/>
            <a:ext cx="2362199" cy="3050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04183" y="1538165"/>
            <a:ext cx="2767057" cy="37958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72000" y="1608456"/>
            <a:ext cx="4238572" cy="372167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0516" y="457200"/>
            <a:ext cx="7347794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4000" smtClean="0">
                <a:solidFill>
                  <a:srgbClr val="FF0000"/>
                </a:solidFill>
                <a:latin typeface="DejaVu Serif Bold"/>
              </a:rPr>
              <a:t>1. KHÁM PHÁ</a:t>
            </a:r>
            <a:endParaRPr lang="en-US" sz="4000" dirty="0">
              <a:solidFill>
                <a:srgbClr val="FF0000"/>
              </a:solidFill>
              <a:latin typeface="DejaVu Serif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11" y="5352989"/>
            <a:ext cx="3993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63754" y="5400586"/>
            <a:ext cx="4455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768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300" y="1219200"/>
            <a:ext cx="4157870" cy="304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57700" y="1219200"/>
            <a:ext cx="46101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833" y="4410417"/>
            <a:ext cx="3659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81500" y="4410417"/>
            <a:ext cx="4762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 TNHH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VN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66211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301"/>
  <p:tag name="ISPRING_CUSTOM_TIMING_USED" val="1"/>
  <p:tag name="GENSWF_SLIDE_UID" val="{64006CA4-6A62-43AF-944D-3BA64A666712}:257"/>
  <p:tag name="ISPRING_SLIDE_ID_2" val="{A5A0FDC2-13EF-4B7F-8198-CD7C3FCD55E1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935"/>
  <p:tag name="ISPRING_CUSTOM_TIMING_USED" val="1"/>
  <p:tag name="GENSWF_SLIDE_UID" val="{61621A2C-79EF-4C8F-8880-1A2F10D8B3A1}:277"/>
  <p:tag name="ISPRING_SLIDE_ID_2" val="{99823EAA-891A-4ED8-8AC3-522BE18C5B1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04B0374-CC9C-45EB-8621-1C8DF421F1BF}:278"/>
  <p:tag name="ISPRING_SLIDE_ID_2" val="{7BCF7641-415E-43E7-B531-630A84252114}"/>
  <p:tag name="GENSWF_ADVANCE_TIME" val="0.0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04B0374-CC9C-45EB-8621-1C8DF421F1BF}:278"/>
  <p:tag name="ISPRING_SLIDE_ID_2" val="{7BCF7641-415E-43E7-B531-630A84252114}"/>
  <p:tag name="GENSWF_ADVANCE_TIME" val="0.0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UID" val="{904B0374-CC9C-45EB-8621-1C8DF421F1BF}:278"/>
  <p:tag name="ISPRING_SLIDE_ID_2" val="{7BCF7641-415E-43E7-B531-630A84252114}"/>
  <p:tag name="GENSWF_ADVANCE_TIME" val="0.0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283"/>
  <p:tag name="ISPRING_CUSTOM_TIMING_USED" val="1"/>
  <p:tag name="GENSWF_SLIDE_UID" val="{A3609E1B-97E2-482B-A2BA-F2A2463A75F4}:272"/>
  <p:tag name="ISPRING_SLIDE_ID_2" val="{4ED0EA74-357E-4952-A480-8F50D09E6BF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283"/>
  <p:tag name="ISPRING_CUSTOM_TIMING_USED" val="1"/>
  <p:tag name="GENSWF_SLIDE_UID" val="{A3609E1B-97E2-482B-A2BA-F2A2463A75F4}:272"/>
  <p:tag name="ISPRING_SLIDE_ID_2" val="{4ED0EA74-357E-4952-A480-8F50D09E6BF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.226"/>
  <p:tag name="ISPRING_CUSTOM_TIMING_USED" val="1"/>
  <p:tag name="GENSWF_SLIDE_UID" val="{878DE30F-0172-40D1-8714-7184EF89289E}:273"/>
  <p:tag name="ISPRING_SLIDE_ID_2" val="{60A06541-E2FF-458A-B440-E665B47211C3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.018"/>
  <p:tag name="ISPRING_CUSTOM_TIMING_USED" val="1"/>
  <p:tag name="GENSWF_SLIDE_UID" val="{C7D62C64-6DEE-4D02-9D4F-5AA4A7328F1F}:274"/>
  <p:tag name="ISPRING_SLIDE_ID_2" val="{BB99A0C6-29C0-4EA4-A3A1-057BB1845D4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7.655"/>
  <p:tag name="ISPRING_CUSTOM_TIMING_USED" val="1"/>
  <p:tag name="GENSWF_SLIDE_UID" val="{05067F84-BFD7-486C-A29B-D0D128300C17}:275"/>
  <p:tag name="ISPRING_SLIDE_ID_2" val="{D50668CA-A730-4496-9B2B-F1FFFE127D9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5244</TotalTime>
  <Words>523</Words>
  <Application>Microsoft Office PowerPoint</Application>
  <PresentationFormat>On-screen Show (4:3)</PresentationFormat>
  <Paragraphs>107</Paragraphs>
  <Slides>30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宋体</vt:lpstr>
      <vt:lpstr>.VnBodoniH</vt:lpstr>
      <vt:lpstr>Arial</vt:lpstr>
      <vt:lpstr>Calibri</vt:lpstr>
      <vt:lpstr>DejaVu Serif Bold</vt:lpstr>
      <vt:lpstr>iCiel Cadena</vt:lpstr>
      <vt:lpstr>Segoe UI Black</vt:lpstr>
      <vt:lpstr>华文琥珀</vt:lpstr>
      <vt:lpstr>Times New Roman</vt:lpstr>
      <vt:lpstr>方正粗圆_GBK</vt:lpstr>
      <vt:lpstr>Office Theme</vt:lpstr>
      <vt:lpstr>PowerPoint Presentation</vt:lpstr>
      <vt:lpstr>Kiểm tra đồ dùng học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Mr. Hoi</cp:lastModifiedBy>
  <cp:revision>485</cp:revision>
  <dcterms:created xsi:type="dcterms:W3CDTF">2020-08-13T08:18:23Z</dcterms:created>
  <dcterms:modified xsi:type="dcterms:W3CDTF">2024-08-31T09:36:23Z</dcterms:modified>
</cp:coreProperties>
</file>