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7" r:id="rId3"/>
    <p:sldId id="268" r:id="rId4"/>
    <p:sldId id="257" r:id="rId5"/>
    <p:sldId id="25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02" r:id="rId18"/>
    <p:sldId id="305" r:id="rId19"/>
    <p:sldId id="307" r:id="rId20"/>
    <p:sldId id="306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D22F8-50E8-4EA4-9B20-36B2F05F5FC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ECFEB-45AB-4930-916B-E173ED53E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r>
              <a:rPr lang="vi-VN" b="1"/>
              <a:t>Quiz game</a:t>
            </a:r>
          </a:p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r>
              <a:rPr lang="vi-VN"/>
              <a:t>- Pupils use their mini board to write A in one side and B in the other side.</a:t>
            </a:r>
          </a:p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r>
              <a:rPr lang="vi-VN"/>
              <a:t>- Teacher asks pupils look at the question and choose the correct answer in only 10 seconds. Then hold up their board to answer A or B.</a:t>
            </a:r>
          </a:p>
          <a:p>
            <a:pPr algn="just" eaLnBrk="0" hangingPunct="0">
              <a:spcBef>
                <a:spcPts val="300"/>
              </a:spcBef>
              <a:spcAft>
                <a:spcPts val="0"/>
              </a:spcAft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C808-7D54-4462-8105-6030EE91C551}" type="slidenum">
              <a:rPr lang="vi-VN" smtClean="0">
                <a:solidFill>
                  <a:prstClr val="black"/>
                </a:solidFill>
              </a:rPr>
              <a:pPr/>
              <a:t>17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0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66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66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61B2-CE5E-4700-8ADB-AC32FF59245F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66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4AF6-1D29-9955-1C5B-992748F8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F4888-42CD-84E5-3009-0193C242C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D7A49-D9B7-54D6-363E-903CE790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59EF8-BCDB-6C66-CD9C-A2EE05E3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CBCA5-1FBE-9FD0-808D-6146E8FC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0F85-FE4B-8545-CE05-16142026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50F91-152C-C0A2-854B-051B9326E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167A6-3EFB-D982-DF58-6F85EEDD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D99F-8008-4FF3-A523-56A17BE6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6904-C04B-1D3B-0B07-92DF2249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63050-0A24-906B-8470-3A5FED452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85832-9B7F-60BD-A479-CAE81424B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B51C3-0702-CA96-10A4-4A7B8175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3A23-6302-5DC1-FEAF-F99AF2F6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5FABE-340D-E163-CB64-F415F30F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0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3386-5408-654E-3843-3147D3BB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13830-62CE-C18D-DC17-49059EE3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1523-5E31-41BD-3CDF-49A3DA3B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8E3F-48A2-73CA-E901-51E6FEF4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00F7-10DA-D045-47BF-ECCE59BC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8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D979-1F68-C604-52CF-E9EF95AB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D62D4-C843-C6D7-732F-C1D6F2334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E6E0E-23E0-C227-51AF-1DB0EAD2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8925-4EF5-84FA-C87E-29A2CF76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CDE6A-CAF4-19D3-B911-85C1D90D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8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70A5A-444E-B78E-7D4A-2A02E3F9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91131-8C91-9F1A-6FD8-FF2592CB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10852-315A-D7CA-26DE-E7ECA19C5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EB505-E962-5BEF-AA0B-133380EE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D80FB-5BED-F316-77F0-F11E5E29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99FEC-1D2E-B06A-1207-22331549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2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55F8-665A-FC12-7C72-AC6EF369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C22B-2091-7A62-358A-786F68C0D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9EC05-5928-34F6-D994-16AA4CC1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477F1-720E-FB2D-9A50-AC7FABF56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7E7A0-2A7C-B4BA-0045-902AD5FBC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04095-DB99-9F68-8215-51C0B47C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802E5-EEBD-0E84-3C70-8C55BE59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8EA3FE-85C4-4ED4-7562-CB078D68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2C9F-A02B-94EB-187D-D4C7305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72EF7-0616-654E-BB66-6B074225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28384-2319-BBD6-4A05-2DF0B85C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78AA9-C7D6-9BFE-F9BA-B3551E39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554BA-7A2C-E236-D204-625C32771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6F13F-5449-1FEC-F2CC-26B5D723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5E476-8313-34B7-A879-B735F098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C002-E706-7002-AF0D-79850AFF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5A77-4994-218F-57A6-4366A7880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0035B-3E69-9255-76B5-56718961F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84B76-F9F7-DFCA-7830-8ECBAAC8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9C47-394B-4046-198A-EB1411E4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DE3DC-3721-A879-256F-DBC4DE4E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4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2A9C-8FDF-3CC7-90CC-735CEA8D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FC035F-2DE1-EAC9-5DE5-84657E6E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6ACA8-A4B0-777E-B840-940A1C91F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281D8-4AA4-AE62-76D4-1BAD5BF9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8AAF2-06E6-3F41-3B3F-FF067788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133F4-97D3-D9E1-2F6E-879D6348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A4426-7183-DF1D-7843-BEF5E4BD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05B9E-199E-2882-5343-1F7C2FA27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22E46-556A-8D66-7BE9-C647E9113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8587-055A-433E-9297-58A2A33BF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1DDA-91F0-1423-F539-6B61BE753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B203B-B22A-8628-78B4-577503882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83DA3-0286-4B72-BEFD-76FE4B03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1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87F8-E9D2-9008-02B1-611A173A8B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8F4EF-9BF4-C2F4-4967-489642EB1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6F475-5D0F-FD92-ADCF-D4E45897D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E8FD4-8324-2A54-AEB4-CA2C424DC2ED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29FAB-1972-FD67-4D34-2EF89CBB3D01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4BEDE-4797-B95A-398C-C1FACE92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5C74B7F9-EB17-AC1E-CD8B-D36CD6EDEEFF}"/>
              </a:ext>
            </a:extLst>
          </p:cNvPr>
          <p:cNvSpPr txBox="1"/>
          <p:nvPr/>
        </p:nvSpPr>
        <p:spPr>
          <a:xfrm>
            <a:off x="80386" y="1344427"/>
            <a:ext cx="11706329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609"/>
              </a:lnSpc>
            </a:pPr>
            <a:r>
              <a:rPr lang="en-US" sz="15000" dirty="0">
                <a:latin typeface="ไอติม"/>
              </a:rPr>
              <a:t>REVIEW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91538-E0E4-CA65-1A9D-295F87CBB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6883">
            <a:off x="-2562046" y="5861094"/>
            <a:ext cx="2852571" cy="123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FED67-4E59-DE8A-162E-11275A9F9C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FA6EE-A7C6-4D2A-5B93-5E198D21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2583" y="4245813"/>
            <a:ext cx="1436658" cy="1429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3B4A9-8A6C-1C60-CEC2-2C57ADC62B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36C3E58-906D-A594-0201-041F1CFC8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2479">
            <a:off x="6239627" y="3844614"/>
            <a:ext cx="4581767" cy="1328712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65523EED-8EA5-B10B-1EB0-47F2D0286EEC}"/>
              </a:ext>
            </a:extLst>
          </p:cNvPr>
          <p:cNvSpPr txBox="1"/>
          <p:nvPr/>
        </p:nvSpPr>
        <p:spPr>
          <a:xfrm>
            <a:off x="6580071" y="4376937"/>
            <a:ext cx="3874147" cy="447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0"/>
              </a:lnSpc>
            </a:pPr>
            <a:r>
              <a:rPr lang="en-US" sz="4800" b="1" i="1" spc="4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 Regular Bold"/>
              </a:rPr>
              <a:t>PERIOD 2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2347" y="5285068"/>
            <a:ext cx="8288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GV: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7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3A2</a:t>
            </a:r>
            <a:endParaRPr lang="en-US" altLang="en-US" sz="7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altLang="en-US" sz="700" dirty="0"/>
          </a:p>
        </p:txBody>
      </p:sp>
    </p:spTree>
    <p:extLst>
      <p:ext uri="{BB962C8B-B14F-4D97-AF65-F5344CB8AC3E}">
        <p14:creationId xmlns:p14="http://schemas.microsoft.com/office/powerpoint/2010/main" val="63682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EF3F9-380E-FB2D-C343-2DDD6DC10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BB47-697F-282F-D083-2EBF41D27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98E03-26D2-61D0-6ABF-5C23849009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76FC3-E8D0-C450-75C1-C01F040D4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3F0524-DDD0-ABAD-BBD3-F0E14ECCAB1F}"/>
              </a:ext>
            </a:extLst>
          </p:cNvPr>
          <p:cNvSpPr/>
          <p:nvPr/>
        </p:nvSpPr>
        <p:spPr>
          <a:xfrm>
            <a:off x="914400" y="577408"/>
            <a:ext cx="10363200" cy="26483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57B181-FBFB-A0FF-6D6C-55B3C999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64737">
            <a:off x="-394326" y="106051"/>
            <a:ext cx="5502175" cy="148558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E7AFD7E-F4EF-381F-5848-92F676F616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52459">
            <a:off x="10459961" y="2686292"/>
            <a:ext cx="1627148" cy="14420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FD9F23-64D0-A7CA-2A15-CDB954EA002A}"/>
              </a:ext>
            </a:extLst>
          </p:cNvPr>
          <p:cNvSpPr/>
          <p:nvPr/>
        </p:nvSpPr>
        <p:spPr>
          <a:xfrm>
            <a:off x="2424758" y="1501494"/>
            <a:ext cx="7580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latin typeface=".VnBlack" pitchFamily="34" charset="0"/>
              </a:rPr>
              <a:t>What is Minh’s hobby?</a:t>
            </a:r>
          </a:p>
        </p:txBody>
      </p:sp>
      <p:sp>
        <p:nvSpPr>
          <p:cNvPr id="9" name="Cloud Callout 17">
            <a:extLst>
              <a:ext uri="{FF2B5EF4-FFF2-40B4-BE49-F238E27FC236}">
                <a16:creationId xmlns:a16="http://schemas.microsoft.com/office/drawing/2014/main" id="{07E7A8C7-D119-8600-867B-98F06867B3F6}"/>
              </a:ext>
            </a:extLst>
          </p:cNvPr>
          <p:cNvSpPr/>
          <p:nvPr/>
        </p:nvSpPr>
        <p:spPr>
          <a:xfrm>
            <a:off x="4927600" y="3886200"/>
            <a:ext cx="5130800" cy="22352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8CFEB-4906-7FD2-CE81-D404099BD828}"/>
              </a:ext>
            </a:extLst>
          </p:cNvPr>
          <p:cNvSpPr/>
          <p:nvPr/>
        </p:nvSpPr>
        <p:spPr>
          <a:xfrm>
            <a:off x="4468446" y="42789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>
                <a:solidFill>
                  <a:srgbClr val="FF0000"/>
                </a:solidFill>
                <a:latin typeface=".VnBlack" pitchFamily="34" charset="0"/>
              </a:rPr>
              <a:t>He likes</a:t>
            </a:r>
          </a:p>
          <a:p>
            <a:pPr lvl="0" algn="ctr"/>
            <a:r>
              <a:rPr lang="en-US" sz="4800" dirty="0">
                <a:solidFill>
                  <a:srgbClr val="FF0000"/>
                </a:solidFill>
                <a:latin typeface=".VnBlack" pitchFamily="34" charset="0"/>
              </a:rPr>
              <a:t> drawing.</a:t>
            </a:r>
            <a:endParaRPr lang="vi-VN" sz="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1347A-1D50-88D0-2B10-758658EFA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17" y="3967111"/>
            <a:ext cx="3102531" cy="28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FAB6-FEA7-ECC7-A9A8-A90E746C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16A6-FC34-9505-9240-CD009C5035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67710-27BD-B9FC-6DE3-FAF23785F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66988-B216-6DBC-C1C4-4F2A4DA29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A9EBFD8-D8DA-1BDF-B7D0-32A7B9D95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7" y="1544111"/>
            <a:ext cx="6349101" cy="375431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CF32167-58E6-2ADD-6BE4-96E09B00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6297">
            <a:off x="4921816" y="472929"/>
            <a:ext cx="1828216" cy="196582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6E4CB2C-5AA8-FD3B-37E3-FD9C83799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79807">
            <a:off x="9098639" y="5786685"/>
            <a:ext cx="3161799" cy="85368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D53E780-2952-0CBF-5331-608B9CBEE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7296237" y="957643"/>
            <a:ext cx="3492327" cy="117293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66E526F0-E296-36A7-F28F-8DA7804DB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6146296" y="3769316"/>
            <a:ext cx="5840787" cy="1172936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479182C3-995B-D74E-AE7B-661792B2418A}"/>
              </a:ext>
            </a:extLst>
          </p:cNvPr>
          <p:cNvSpPr txBox="1"/>
          <p:nvPr/>
        </p:nvSpPr>
        <p:spPr>
          <a:xfrm>
            <a:off x="6339865" y="924386"/>
            <a:ext cx="5547337" cy="418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7"/>
              </a:lnSpc>
            </a:pPr>
            <a:r>
              <a:rPr lang="en-US" sz="106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4. Ask</a:t>
            </a:r>
          </a:p>
          <a:p>
            <a:pPr algn="ctr">
              <a:lnSpc>
                <a:spcPts val="10667"/>
              </a:lnSpc>
            </a:pPr>
            <a:r>
              <a:rPr lang="en-US" sz="106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and</a:t>
            </a:r>
          </a:p>
          <a:p>
            <a:pPr algn="ctr">
              <a:lnSpc>
                <a:spcPts val="10667"/>
              </a:lnSpc>
            </a:pPr>
            <a:r>
              <a:rPr lang="en-US" sz="106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answer.</a:t>
            </a:r>
          </a:p>
        </p:txBody>
      </p:sp>
    </p:spTree>
    <p:extLst>
      <p:ext uri="{BB962C8B-B14F-4D97-AF65-F5344CB8AC3E}">
        <p14:creationId xmlns:p14="http://schemas.microsoft.com/office/powerpoint/2010/main" val="40701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E6A9D-FE63-8B11-92DA-D52364E7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397AF-9028-9740-0D2B-FF5AAFA40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EE230-B28B-6AAE-4839-5EDBE2795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39971-4459-1208-6518-7353F234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FAF17-CE2A-9A8C-371C-D44536304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99177" l="1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91"/>
          <a:stretch/>
        </p:blipFill>
        <p:spPr>
          <a:xfrm>
            <a:off x="3484114" y="3358552"/>
            <a:ext cx="4937421" cy="349944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91DCE37-8743-0DB6-7F34-A24FEDE629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" y="103599"/>
            <a:ext cx="1313855" cy="1164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5AF42-0422-F3A8-E68B-DB48C1BF4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8" y="1376761"/>
            <a:ext cx="11351761" cy="198179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FBC1AC7-161E-AEA1-E421-C4CF8839CF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12400" y="6172200"/>
            <a:ext cx="1676400" cy="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6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29FBC-0FFD-9F35-243B-7D197CF08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C358-BDF6-33F7-6B0A-B568C1498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CA1A4-D1B1-8B77-8C72-8918DF0DD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DE838-9077-2449-86C9-14449F44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91DF15E-851C-487C-E684-882FA92FA5AC}"/>
              </a:ext>
            </a:extLst>
          </p:cNvPr>
          <p:cNvSpPr/>
          <p:nvPr/>
        </p:nvSpPr>
        <p:spPr>
          <a:xfrm>
            <a:off x="674441" y="914567"/>
            <a:ext cx="10942753" cy="5070208"/>
          </a:xfrm>
          <a:prstGeom prst="rect">
            <a:avLst/>
          </a:prstGeom>
          <a:solidFill>
            <a:srgbClr val="F7E057"/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FCABC-8ABB-B769-A02A-63B77B402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4043"/>
          <a:stretch/>
        </p:blipFill>
        <p:spPr>
          <a:xfrm>
            <a:off x="674441" y="914566"/>
            <a:ext cx="5528233" cy="510360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83153F9-8DA8-2BE7-5074-504A3D1CF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2479">
            <a:off x="6341737" y="1174651"/>
            <a:ext cx="5227145" cy="1515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E8B4D5-62B0-3EEF-A59D-2802BD279252}"/>
              </a:ext>
            </a:extLst>
          </p:cNvPr>
          <p:cNvSpPr/>
          <p:nvPr/>
        </p:nvSpPr>
        <p:spPr>
          <a:xfrm>
            <a:off x="6552836" y="1361094"/>
            <a:ext cx="5188600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>
                <a:solidFill>
                  <a:srgbClr val="000000"/>
                </a:solidFill>
                <a:latin typeface="ไอติม"/>
              </a:rPr>
              <a:t>How are you?</a:t>
            </a:r>
            <a:endParaRPr lang="vi-VN" sz="80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473974-1330-5D72-192F-B54B523ECC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60656" y="5262364"/>
            <a:ext cx="1394253" cy="14448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B26B78-BB83-173F-460C-F7F00EFE385B}"/>
              </a:ext>
            </a:extLst>
          </p:cNvPr>
          <p:cNvSpPr/>
          <p:nvPr/>
        </p:nvSpPr>
        <p:spPr>
          <a:xfrm>
            <a:off x="6212834" y="3185490"/>
            <a:ext cx="5964453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 dirty="0">
                <a:solidFill>
                  <a:srgbClr val="000000"/>
                </a:solidFill>
                <a:latin typeface="ไอติม"/>
              </a:rPr>
              <a:t>Fine, thank you.</a:t>
            </a:r>
            <a:endParaRPr lang="vi-VN" sz="800" i="1" dirty="0"/>
          </a:p>
        </p:txBody>
      </p:sp>
    </p:spTree>
    <p:extLst>
      <p:ext uri="{BB962C8B-B14F-4D97-AF65-F5344CB8AC3E}">
        <p14:creationId xmlns:p14="http://schemas.microsoft.com/office/powerpoint/2010/main" val="42624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13DF9-4F4D-8A47-6787-4C3A7E36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2E09-7999-433F-A6EC-B96486A52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EF4AD-DEA3-FD86-8CA7-58E9CA6E6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B03C6-CD3C-2EFE-9A1E-A04D0B7F2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1DDC830-27C9-4BA4-58FC-54EAE38685B1}"/>
              </a:ext>
            </a:extLst>
          </p:cNvPr>
          <p:cNvSpPr/>
          <p:nvPr/>
        </p:nvSpPr>
        <p:spPr>
          <a:xfrm>
            <a:off x="674441" y="914567"/>
            <a:ext cx="10942753" cy="50702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6D86-D203-BAE0-61FF-A7D91651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 b="4174"/>
          <a:stretch/>
        </p:blipFill>
        <p:spPr>
          <a:xfrm>
            <a:off x="674441" y="914567"/>
            <a:ext cx="5528233" cy="507020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5D878E8-4919-3BFB-F117-6005B0A29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2479">
            <a:off x="6329434" y="1174449"/>
            <a:ext cx="5227145" cy="22680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74C752-7D5E-61B5-90C6-56FE77357C3D}"/>
              </a:ext>
            </a:extLst>
          </p:cNvPr>
          <p:cNvSpPr/>
          <p:nvPr/>
        </p:nvSpPr>
        <p:spPr>
          <a:xfrm>
            <a:off x="6509286" y="1361094"/>
            <a:ext cx="4683654" cy="2031325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What’s your </a:t>
            </a:r>
          </a:p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name?</a:t>
            </a:r>
            <a:endParaRPr lang="vi-VN" sz="80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409B9631-F319-A712-172A-73470CACEB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66401" y="4953000"/>
            <a:ext cx="1419119" cy="14244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87EAB8-8129-7AB8-59B8-CD9FEE8465CC}"/>
              </a:ext>
            </a:extLst>
          </p:cNvPr>
          <p:cNvSpPr/>
          <p:nvPr/>
        </p:nvSpPr>
        <p:spPr>
          <a:xfrm>
            <a:off x="6403143" y="3708711"/>
            <a:ext cx="5228675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>
                <a:solidFill>
                  <a:srgbClr val="000000"/>
                </a:solidFill>
                <a:latin typeface="ไอติม"/>
              </a:rPr>
              <a:t>My name is ...</a:t>
            </a:r>
            <a:endParaRPr lang="vi-VN" sz="800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05E4A-4C7F-ABB2-3280-C60D1A44A88D}"/>
              </a:ext>
            </a:extLst>
          </p:cNvPr>
          <p:cNvSpPr/>
          <p:nvPr/>
        </p:nvSpPr>
        <p:spPr>
          <a:xfrm>
            <a:off x="6403143" y="4821460"/>
            <a:ext cx="2126864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>
                <a:solidFill>
                  <a:srgbClr val="000000"/>
                </a:solidFill>
                <a:latin typeface="ไอติม"/>
              </a:rPr>
              <a:t>I’m ...</a:t>
            </a:r>
            <a:endParaRPr lang="vi-VN" sz="800" i="1"/>
          </a:p>
        </p:txBody>
      </p:sp>
    </p:spTree>
    <p:extLst>
      <p:ext uri="{BB962C8B-B14F-4D97-AF65-F5344CB8AC3E}">
        <p14:creationId xmlns:p14="http://schemas.microsoft.com/office/powerpoint/2010/main" val="184391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EB58-CD2D-BD04-50AE-A2407073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4E3A-A90C-8158-1DA0-4E88D1BD6F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58D72-BCB3-E885-FB9A-979B07F131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2C425-EF2F-EFD0-B86E-A3F09E5AB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B0EEFB25-BF80-2EEE-6CD1-75544F464E0B}"/>
              </a:ext>
            </a:extLst>
          </p:cNvPr>
          <p:cNvSpPr/>
          <p:nvPr/>
        </p:nvSpPr>
        <p:spPr>
          <a:xfrm>
            <a:off x="674441" y="914567"/>
            <a:ext cx="10942753" cy="50702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D1C99-749A-D50E-3C16-D1889533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1" y="914567"/>
            <a:ext cx="5528233" cy="507020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B13A9E2-90D3-36DF-F48D-78C27D50F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2479">
            <a:off x="6324682" y="1174371"/>
            <a:ext cx="5227145" cy="2558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E77D37-53ED-61D7-4586-BA55AB63445E}"/>
              </a:ext>
            </a:extLst>
          </p:cNvPr>
          <p:cNvSpPr/>
          <p:nvPr/>
        </p:nvSpPr>
        <p:spPr>
          <a:xfrm>
            <a:off x="7192169" y="1361094"/>
            <a:ext cx="3317896" cy="2031325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How old </a:t>
            </a:r>
          </a:p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are you?</a:t>
            </a:r>
            <a:endParaRPr lang="vi-VN" sz="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24636-3C61-1E07-86BD-677CE0AE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73287">
            <a:off x="10946066" y="5242434"/>
            <a:ext cx="928317" cy="13651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ABE356-EB00-15A5-61F7-47871D33B933}"/>
              </a:ext>
            </a:extLst>
          </p:cNvPr>
          <p:cNvSpPr/>
          <p:nvPr/>
        </p:nvSpPr>
        <p:spPr>
          <a:xfrm>
            <a:off x="6096000" y="3708711"/>
            <a:ext cx="5913157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 dirty="0">
                <a:solidFill>
                  <a:srgbClr val="000000"/>
                </a:solidFill>
                <a:latin typeface="ไอติม"/>
              </a:rPr>
              <a:t>I’m ... years old.</a:t>
            </a:r>
          </a:p>
        </p:txBody>
      </p:sp>
    </p:spTree>
    <p:extLst>
      <p:ext uri="{BB962C8B-B14F-4D97-AF65-F5344CB8AC3E}">
        <p14:creationId xmlns:p14="http://schemas.microsoft.com/office/powerpoint/2010/main" val="22224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4C378-C2A6-F0D1-0ADE-5E73C782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C52B-DB74-F7CD-9425-ABF445024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7CB83-C722-D112-0C11-F9B212EAD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2EE10-BBF2-9D36-12F2-1879B6AE9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3A35959-BB7E-1DFA-5C3D-E58C04634F4F}"/>
              </a:ext>
            </a:extLst>
          </p:cNvPr>
          <p:cNvSpPr/>
          <p:nvPr/>
        </p:nvSpPr>
        <p:spPr>
          <a:xfrm>
            <a:off x="674441" y="914567"/>
            <a:ext cx="10942753" cy="50702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350B1-3BFD-08B9-A971-EE3BAFEF6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1" y="914567"/>
            <a:ext cx="5528233" cy="507020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B33160-80CC-1C53-D182-502C947A7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2479">
            <a:off x="6324682" y="1174371"/>
            <a:ext cx="5227145" cy="2558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F39CCA-84C8-58DC-0F6A-EBAA0FBA45B9}"/>
              </a:ext>
            </a:extLst>
          </p:cNvPr>
          <p:cNvSpPr/>
          <p:nvPr/>
        </p:nvSpPr>
        <p:spPr>
          <a:xfrm>
            <a:off x="6623104" y="1361094"/>
            <a:ext cx="4456028" cy="2031325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What’s your</a:t>
            </a:r>
          </a:p>
          <a:p>
            <a:pPr algn="ctr"/>
            <a:r>
              <a:rPr lang="en-US" sz="6400">
                <a:solidFill>
                  <a:srgbClr val="000000"/>
                </a:solidFill>
                <a:latin typeface="ไอติม"/>
              </a:rPr>
              <a:t>hobby?</a:t>
            </a:r>
            <a:endParaRPr lang="vi-VN" sz="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4BC866-4A81-D7B8-FD0E-7821C9DD51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10588125" y="5138119"/>
            <a:ext cx="1222399" cy="14617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597E64-4C0B-58C0-9DBB-1FA0E8C15067}"/>
              </a:ext>
            </a:extLst>
          </p:cNvPr>
          <p:cNvSpPr/>
          <p:nvPr/>
        </p:nvSpPr>
        <p:spPr>
          <a:xfrm>
            <a:off x="7112000" y="3817774"/>
            <a:ext cx="2081980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>
                <a:solidFill>
                  <a:srgbClr val="000000"/>
                </a:solidFill>
                <a:latin typeface="ไอติม"/>
              </a:rPr>
              <a:t>It’s ...</a:t>
            </a:r>
            <a:endParaRPr lang="vi-VN" sz="800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42F759-BCD1-DBE1-552C-26E490298D6C}"/>
              </a:ext>
            </a:extLst>
          </p:cNvPr>
          <p:cNvSpPr/>
          <p:nvPr/>
        </p:nvSpPr>
        <p:spPr>
          <a:xfrm>
            <a:off x="6938934" y="4797139"/>
            <a:ext cx="2721579" cy="1046440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6400" i="1">
                <a:solidFill>
                  <a:srgbClr val="000000"/>
                </a:solidFill>
                <a:latin typeface="ไอติม"/>
              </a:rPr>
              <a:t>I like ...</a:t>
            </a:r>
            <a:endParaRPr lang="vi-VN" sz="800" i="1"/>
          </a:p>
        </p:txBody>
      </p:sp>
    </p:spTree>
    <p:extLst>
      <p:ext uri="{BB962C8B-B14F-4D97-AF65-F5344CB8AC3E}">
        <p14:creationId xmlns:p14="http://schemas.microsoft.com/office/powerpoint/2010/main" val="27706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8962675" y="5735885"/>
            <a:ext cx="3161799" cy="853687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2479">
            <a:off x="1410802" y="1661882"/>
            <a:ext cx="9209056" cy="3034353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219547" y="1875598"/>
            <a:ext cx="8077200" cy="299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7"/>
              </a:lnSpc>
            </a:pPr>
            <a:r>
              <a:rPr lang="en-US" sz="15334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Game time!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35143" y="2565672"/>
            <a:ext cx="1323207" cy="91466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" y="2576642"/>
            <a:ext cx="2371179" cy="163907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800514">
            <a:off x="9104415" y="-608952"/>
            <a:ext cx="3497840" cy="351100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06436" y="1118625"/>
            <a:ext cx="2004129" cy="138535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5743129" flipH="1">
            <a:off x="-390397" y="4272447"/>
            <a:ext cx="3727869" cy="374190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3635" y="4215719"/>
            <a:ext cx="1823745" cy="12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9277" y="4597400"/>
            <a:ext cx="5380892" cy="208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5631" y="4828322"/>
            <a:ext cx="6096000" cy="16518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>
                <a:solidFill>
                  <a:schemeClr val="bg1"/>
                </a:solidFill>
                <a:latin typeface="Agrandir Bold"/>
              </a:rPr>
              <a:t>My name’s</a:t>
            </a:r>
          </a:p>
          <a:p>
            <a:pPr lvl="0" algn="ctr">
              <a:spcBef>
                <a:spcPct val="0"/>
              </a:spcBef>
            </a:pPr>
            <a:r>
              <a:rPr lang="en-US" sz="4800" b="1">
                <a:solidFill>
                  <a:schemeClr val="bg1"/>
                </a:solidFill>
                <a:latin typeface="Agrandir Bold"/>
              </a:rPr>
              <a:t> Hoa</a:t>
            </a:r>
            <a:r>
              <a:rPr lang="en-US" sz="5334" b="1">
                <a:solidFill>
                  <a:schemeClr val="bg1"/>
                </a:solidFill>
                <a:latin typeface="Agrandir Bold"/>
              </a:rPr>
              <a:t>.</a:t>
            </a: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53200" y="4597400"/>
            <a:ext cx="5334001" cy="2133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9200" y="52391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>
                <a:solidFill>
                  <a:srgbClr val="FFFFFF"/>
                </a:solidFill>
                <a:latin typeface="Agrandir Bold"/>
              </a:rPr>
              <a:t>Hi Ms.Hoa!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82" y="1397000"/>
            <a:ext cx="3641855" cy="2336800"/>
          </a:xfrm>
          <a:prstGeom prst="rect">
            <a:avLst/>
          </a:prstGeom>
        </p:spPr>
      </p:pic>
      <p:grpSp>
        <p:nvGrpSpPr>
          <p:cNvPr id="21" name="Group 4"/>
          <p:cNvGrpSpPr/>
          <p:nvPr/>
        </p:nvGrpSpPr>
        <p:grpSpPr>
          <a:xfrm>
            <a:off x="2184401" y="210720"/>
            <a:ext cx="7721599" cy="1068133"/>
            <a:chOff x="0" y="0"/>
            <a:chExt cx="11896541" cy="2256432"/>
          </a:xfrm>
          <a:solidFill>
            <a:srgbClr val="0070C0"/>
          </a:solidFill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11896541" cy="2256432"/>
              <a:chOff x="0" y="0"/>
              <a:chExt cx="3661446" cy="694471"/>
            </a:xfrm>
            <a:grpFill/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661446" cy="694471"/>
              </a:xfrm>
              <a:custGeom>
                <a:avLst/>
                <a:gdLst/>
                <a:ahLst/>
                <a:cxnLst/>
                <a:rect l="l" t="t" r="r" b="b"/>
                <a:pathLst>
                  <a:path w="3661446" h="694471">
                    <a:moveTo>
                      <a:pt x="3536986" y="694471"/>
                    </a:moveTo>
                    <a:lnTo>
                      <a:pt x="124460" y="694471"/>
                    </a:lnTo>
                    <a:cubicBezTo>
                      <a:pt x="55880" y="694471"/>
                      <a:pt x="0" y="638591"/>
                      <a:pt x="0" y="57001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36986" y="0"/>
                    </a:lnTo>
                    <a:cubicBezTo>
                      <a:pt x="3605566" y="0"/>
                      <a:pt x="3661446" y="55880"/>
                      <a:pt x="3661446" y="124460"/>
                    </a:cubicBezTo>
                    <a:lnTo>
                      <a:pt x="3661446" y="570011"/>
                    </a:lnTo>
                    <a:cubicBezTo>
                      <a:pt x="3661446" y="638591"/>
                      <a:pt x="3605566" y="694471"/>
                      <a:pt x="3536986" y="69447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7"/>
            <p:cNvSpPr txBox="1"/>
            <p:nvPr/>
          </p:nvSpPr>
          <p:spPr>
            <a:xfrm>
              <a:off x="505908" y="345045"/>
              <a:ext cx="10884725" cy="151708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334" b="1">
                  <a:solidFill>
                    <a:schemeClr val="bg1"/>
                  </a:solidFill>
                  <a:latin typeface="Agrandir Bold"/>
                </a:rPr>
                <a:t>What’s your name?</a:t>
              </a:r>
            </a:p>
          </p:txBody>
        </p:sp>
      </p:grpSp>
      <p:grpSp>
        <p:nvGrpSpPr>
          <p:cNvPr id="11" name="Group 9"/>
          <p:cNvGrpSpPr/>
          <p:nvPr/>
        </p:nvGrpSpPr>
        <p:grpSpPr>
          <a:xfrm>
            <a:off x="2487552" y="3733800"/>
            <a:ext cx="1089634" cy="965200"/>
            <a:chOff x="1295184" y="194933"/>
            <a:chExt cx="1044812" cy="1041013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8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3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A</a:t>
              </a:r>
            </a:p>
          </p:txBody>
        </p:sp>
      </p:grpSp>
      <p:grpSp>
        <p:nvGrpSpPr>
          <p:cNvPr id="14" name="Group 9"/>
          <p:cNvGrpSpPr/>
          <p:nvPr/>
        </p:nvGrpSpPr>
        <p:grpSpPr>
          <a:xfrm>
            <a:off x="8655843" y="3723823"/>
            <a:ext cx="1089634" cy="965200"/>
            <a:chOff x="1295184" y="194933"/>
            <a:chExt cx="1044812" cy="1041013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8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9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8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9277" y="4597400"/>
            <a:ext cx="5380892" cy="208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5631" y="48873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Agrandir Bold"/>
              </a:rPr>
              <a:t>I’m nine</a:t>
            </a:r>
          </a:p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Agrandir Bold"/>
              </a:rPr>
              <a:t> years old.</a:t>
            </a:r>
            <a:endParaRPr lang="en-US" sz="5334" b="1" dirty="0">
              <a:solidFill>
                <a:schemeClr val="bg1"/>
              </a:solidFill>
              <a:latin typeface="Agrandir Bold"/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53200" y="4597400"/>
            <a:ext cx="5334001" cy="2133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9200" y="48873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Agrandir Bold"/>
              </a:rPr>
              <a:t>I’m fine. </a:t>
            </a:r>
          </a:p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Agrandir Bold"/>
              </a:rPr>
              <a:t>Thank you.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2184401" y="210720"/>
            <a:ext cx="7721599" cy="1068133"/>
            <a:chOff x="0" y="0"/>
            <a:chExt cx="11896541" cy="2256432"/>
          </a:xfrm>
          <a:solidFill>
            <a:srgbClr val="0070C0"/>
          </a:solidFill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11896541" cy="2256432"/>
              <a:chOff x="0" y="0"/>
              <a:chExt cx="3661446" cy="694471"/>
            </a:xfrm>
            <a:grpFill/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661446" cy="694471"/>
              </a:xfrm>
              <a:custGeom>
                <a:avLst/>
                <a:gdLst/>
                <a:ahLst/>
                <a:cxnLst/>
                <a:rect l="l" t="t" r="r" b="b"/>
                <a:pathLst>
                  <a:path w="3661446" h="694471">
                    <a:moveTo>
                      <a:pt x="3536986" y="694471"/>
                    </a:moveTo>
                    <a:lnTo>
                      <a:pt x="124460" y="694471"/>
                    </a:lnTo>
                    <a:cubicBezTo>
                      <a:pt x="55880" y="694471"/>
                      <a:pt x="0" y="638591"/>
                      <a:pt x="0" y="57001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36986" y="0"/>
                    </a:lnTo>
                    <a:cubicBezTo>
                      <a:pt x="3605566" y="0"/>
                      <a:pt x="3661446" y="55880"/>
                      <a:pt x="3661446" y="124460"/>
                    </a:cubicBezTo>
                    <a:lnTo>
                      <a:pt x="3661446" y="570011"/>
                    </a:lnTo>
                    <a:cubicBezTo>
                      <a:pt x="3661446" y="638591"/>
                      <a:pt x="3605566" y="694471"/>
                      <a:pt x="3536986" y="69447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7"/>
            <p:cNvSpPr txBox="1"/>
            <p:nvPr/>
          </p:nvSpPr>
          <p:spPr>
            <a:xfrm>
              <a:off x="505908" y="345045"/>
              <a:ext cx="10884725" cy="151708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334" b="1">
                  <a:solidFill>
                    <a:schemeClr val="bg1"/>
                  </a:solidFill>
                  <a:latin typeface="Agrandir Bold"/>
                </a:rPr>
                <a:t>How old are you?</a:t>
              </a:r>
            </a:p>
          </p:txBody>
        </p:sp>
      </p:grpSp>
      <p:grpSp>
        <p:nvGrpSpPr>
          <p:cNvPr id="11" name="Group 9"/>
          <p:cNvGrpSpPr/>
          <p:nvPr/>
        </p:nvGrpSpPr>
        <p:grpSpPr>
          <a:xfrm>
            <a:off x="2487552" y="3733800"/>
            <a:ext cx="1089634" cy="965200"/>
            <a:chOff x="1295184" y="194933"/>
            <a:chExt cx="1044812" cy="1041013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7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3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A</a:t>
              </a:r>
            </a:p>
          </p:txBody>
        </p:sp>
      </p:grpSp>
      <p:grpSp>
        <p:nvGrpSpPr>
          <p:cNvPr id="14" name="Group 9"/>
          <p:cNvGrpSpPr/>
          <p:nvPr/>
        </p:nvGrpSpPr>
        <p:grpSpPr>
          <a:xfrm>
            <a:off x="8655843" y="3723823"/>
            <a:ext cx="1089634" cy="965200"/>
            <a:chOff x="1295184" y="194933"/>
            <a:chExt cx="1044812" cy="1041013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7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9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B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68" y="1447801"/>
            <a:ext cx="3983906" cy="2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0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6DC8-1E49-635C-3CA0-83B3E584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51DB2-F922-2F26-0E35-E7D72F80B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B9CB7-3192-12DB-C0D4-34012F90DD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D8D5D-5D81-00D9-71AD-B23BD82858DA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C9E31-AF16-A984-201C-FCFEAE65E52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04263-3F02-95A3-0C46-0B41AF6A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89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A2EB1-BCE1-1C03-D385-CBD0B759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DED295-78C5-62C7-D3DD-76009797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227B8-ADE3-2499-BBA6-41D7FD1C82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76297">
            <a:off x="-2294316" y="-651359"/>
            <a:ext cx="1923848" cy="206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36C4A-9E8F-59C4-7383-B1325342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11908877" y="7355892"/>
            <a:ext cx="3327189" cy="89834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D4FA5F-F0AE-AA2E-48BF-69CA8EC65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821650" y="233674"/>
            <a:ext cx="10860313" cy="281032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37FB28E7-C9A5-94F9-E3FF-B6BC60CF688F}"/>
              </a:ext>
            </a:extLst>
          </p:cNvPr>
          <p:cNvSpPr txBox="1"/>
          <p:nvPr/>
        </p:nvSpPr>
        <p:spPr>
          <a:xfrm>
            <a:off x="-913078" y="956405"/>
            <a:ext cx="1418265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9"/>
              </a:lnSpc>
            </a:pPr>
            <a:r>
              <a:rPr lang="en-US" sz="13000" b="1" dirty="0">
                <a:solidFill>
                  <a:srgbClr val="000000"/>
                </a:solidFill>
                <a:latin typeface="Segoe Script" pitchFamily="34" charset="0"/>
              </a:rPr>
              <a:t>1. Warm-up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ED7C3-4783-EF73-F9F5-66E613342D04}"/>
              </a:ext>
            </a:extLst>
          </p:cNvPr>
          <p:cNvSpPr txBox="1"/>
          <p:nvPr/>
        </p:nvSpPr>
        <p:spPr>
          <a:xfrm>
            <a:off x="669776" y="2999276"/>
            <a:ext cx="11480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34" charset="0"/>
              </a:rPr>
              <a:t>Whispering game</a:t>
            </a:r>
            <a:endParaRPr lang="en-US" sz="8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46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9277" y="4597400"/>
            <a:ext cx="5380892" cy="208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5631" y="521958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Agrandir Bold"/>
              </a:rPr>
              <a:t>It’s Ben.</a:t>
            </a:r>
            <a:endParaRPr lang="en-US" sz="5334" b="1" dirty="0">
              <a:solidFill>
                <a:schemeClr val="bg1"/>
              </a:solidFill>
              <a:latin typeface="Agrandir Bold"/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53200" y="4597400"/>
            <a:ext cx="5334001" cy="2133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9200" y="527038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Agrandir Bold"/>
              </a:rPr>
              <a:t>It’s drawing.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2184401" y="210720"/>
            <a:ext cx="7721599" cy="1068133"/>
            <a:chOff x="0" y="0"/>
            <a:chExt cx="11896541" cy="2256432"/>
          </a:xfrm>
          <a:solidFill>
            <a:srgbClr val="0070C0"/>
          </a:solidFill>
        </p:grpSpPr>
        <p:grpSp>
          <p:nvGrpSpPr>
            <p:cNvPr id="22" name="Group 5"/>
            <p:cNvGrpSpPr/>
            <p:nvPr/>
          </p:nvGrpSpPr>
          <p:grpSpPr>
            <a:xfrm>
              <a:off x="0" y="0"/>
              <a:ext cx="11896541" cy="2256432"/>
              <a:chOff x="0" y="0"/>
              <a:chExt cx="3661446" cy="694471"/>
            </a:xfrm>
            <a:grpFill/>
          </p:grpSpPr>
          <p:sp>
            <p:nvSpPr>
              <p:cNvPr id="24" name="Freeform 6"/>
              <p:cNvSpPr/>
              <p:nvPr/>
            </p:nvSpPr>
            <p:spPr>
              <a:xfrm>
                <a:off x="0" y="0"/>
                <a:ext cx="3661446" cy="694471"/>
              </a:xfrm>
              <a:custGeom>
                <a:avLst/>
                <a:gdLst/>
                <a:ahLst/>
                <a:cxnLst/>
                <a:rect l="l" t="t" r="r" b="b"/>
                <a:pathLst>
                  <a:path w="3661446" h="694471">
                    <a:moveTo>
                      <a:pt x="3536986" y="694471"/>
                    </a:moveTo>
                    <a:lnTo>
                      <a:pt x="124460" y="694471"/>
                    </a:lnTo>
                    <a:cubicBezTo>
                      <a:pt x="55880" y="694471"/>
                      <a:pt x="0" y="638591"/>
                      <a:pt x="0" y="57001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36986" y="0"/>
                    </a:lnTo>
                    <a:cubicBezTo>
                      <a:pt x="3605566" y="0"/>
                      <a:pt x="3661446" y="55880"/>
                      <a:pt x="3661446" y="124460"/>
                    </a:cubicBezTo>
                    <a:lnTo>
                      <a:pt x="3661446" y="570011"/>
                    </a:lnTo>
                    <a:cubicBezTo>
                      <a:pt x="3661446" y="638591"/>
                      <a:pt x="3605566" y="694471"/>
                      <a:pt x="3536986" y="69447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7"/>
            <p:cNvSpPr txBox="1"/>
            <p:nvPr/>
          </p:nvSpPr>
          <p:spPr>
            <a:xfrm>
              <a:off x="505908" y="345045"/>
              <a:ext cx="10884725" cy="151708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334" b="1">
                  <a:solidFill>
                    <a:schemeClr val="bg1"/>
                  </a:solidFill>
                  <a:latin typeface="Agrandir Bold"/>
                </a:rPr>
                <a:t>What’s your hobby?</a:t>
              </a:r>
            </a:p>
          </p:txBody>
        </p:sp>
      </p:grpSp>
      <p:grpSp>
        <p:nvGrpSpPr>
          <p:cNvPr id="11" name="Group 9"/>
          <p:cNvGrpSpPr/>
          <p:nvPr/>
        </p:nvGrpSpPr>
        <p:grpSpPr>
          <a:xfrm>
            <a:off x="2487552" y="3733800"/>
            <a:ext cx="1089634" cy="965200"/>
            <a:chOff x="1295184" y="194933"/>
            <a:chExt cx="1044812" cy="1041013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7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3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A</a:t>
              </a:r>
            </a:p>
          </p:txBody>
        </p:sp>
      </p:grpSp>
      <p:grpSp>
        <p:nvGrpSpPr>
          <p:cNvPr id="14" name="Group 9"/>
          <p:cNvGrpSpPr/>
          <p:nvPr/>
        </p:nvGrpSpPr>
        <p:grpSpPr>
          <a:xfrm>
            <a:off x="8655843" y="3723823"/>
            <a:ext cx="1089634" cy="965200"/>
            <a:chOff x="1295184" y="194933"/>
            <a:chExt cx="1044812" cy="1041013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7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</p:spPr>
        </p:pic>
        <p:sp>
          <p:nvSpPr>
            <p:cNvPr id="19" name="TextBox 11"/>
            <p:cNvSpPr txBox="1"/>
            <p:nvPr/>
          </p:nvSpPr>
          <p:spPr>
            <a:xfrm>
              <a:off x="1477526" y="806781"/>
              <a:ext cx="680129" cy="33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spcBef>
                  <a:spcPct val="0"/>
                </a:spcBef>
              </a:pPr>
              <a:r>
                <a:rPr lang="en-US" sz="5334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randir Bold"/>
                </a:rPr>
                <a:t>B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447800"/>
            <a:ext cx="3632667" cy="24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9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0D11-A5BF-5337-462F-18FEB941B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9C5A-1386-525A-F679-2FD5CA6046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6D4EC-DA46-6C8B-747D-4BE177B9E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4F4B0-1F84-B846-26E9-ECF3865A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A21C9-E62A-B656-2239-0FE7BAD7CB09}"/>
              </a:ext>
            </a:extLst>
          </p:cNvPr>
          <p:cNvSpPr txBox="1"/>
          <p:nvPr/>
        </p:nvSpPr>
        <p:spPr>
          <a:xfrm>
            <a:off x="2576050" y="2532687"/>
            <a:ext cx="82099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34" charset="0"/>
              </a:rPr>
              <a:t>Thank you !</a:t>
            </a:r>
            <a:endParaRPr lang="en-US" sz="8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1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6FC0C-8537-E277-6227-A6501E74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AA3F-656E-E42A-F211-494C22FC9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B92EC-0FE5-0D62-16F7-8945B8307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8A00-F14B-353A-9769-BE22EB4B119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67571-A708-B28E-B6D5-7DE652BCF472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476ED-EEE2-182B-3361-7467373D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FEB4E-C4BE-7672-F1E1-4CFF698F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6B00D9-23B9-576E-44EA-EE6C07723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5AE4C-4AD7-8895-CD79-8135D01D6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0"/>
          <a:stretch/>
        </p:blipFill>
        <p:spPr>
          <a:xfrm flipH="1">
            <a:off x="523492" y="3231017"/>
            <a:ext cx="1371163" cy="285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68776-EB12-4F14-0ED8-1D4B97EFC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7267" y="3029152"/>
            <a:ext cx="2821060" cy="300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90DDC-FEA2-D6B3-3339-CBEB34738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3" t="10529" r="37637" b="7923"/>
          <a:stretch/>
        </p:blipFill>
        <p:spPr>
          <a:xfrm>
            <a:off x="10301601" y="1971259"/>
            <a:ext cx="1244590" cy="4234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C7A59-B34F-2D8C-2226-D9F72D7E1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93" y="3029152"/>
            <a:ext cx="3285893" cy="3502854"/>
          </a:xfrm>
          <a:prstGeom prst="rect">
            <a:avLst/>
          </a:prstGeo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18BDD42B-DE0B-A3FD-0E81-F827E17A0C34}"/>
              </a:ext>
            </a:extLst>
          </p:cNvPr>
          <p:cNvSpPr/>
          <p:nvPr/>
        </p:nvSpPr>
        <p:spPr>
          <a:xfrm>
            <a:off x="3048000" y="1941846"/>
            <a:ext cx="1194385" cy="558178"/>
          </a:xfrm>
          <a:prstGeom prst="wedgeEllipseCallout">
            <a:avLst>
              <a:gd name="adj1" fmla="val -32057"/>
              <a:gd name="adj2" fmla="val 74745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460BC-7EB2-45E5-33E5-94A1731933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3" b="91685" l="31449" r="65340">
                        <a14:foregroundMark x1="52827" y1="43413" x2="52091" y2="44006"/>
                        <a14:foregroundMark x1="51690" y1="46166" x2="51690" y2="46166"/>
                        <a14:foregroundMark x1="42054" y1="25054" x2="39645" y2="76620"/>
                        <a14:foregroundMark x1="36132" y1="48326" x2="36199" y2="50108"/>
                        <a14:foregroundMark x1="60154" y1="34071" x2="60890" y2="37041"/>
                        <a14:foregroundMark x1="61994" y1="35745" x2="62429" y2="37527"/>
                        <a14:foregroundMark x1="60656" y1="38607" x2="60455" y2="39903"/>
                        <a14:foregroundMark x1="59853" y1="40605" x2="57946" y2="40713"/>
                        <a14:foregroundMark x1="53530" y1="42495" x2="53530" y2="42495"/>
                        <a14:foregroundMark x1="51388" y1="47030" x2="50519" y2="48650"/>
                        <a14:foregroundMark x1="60288" y1="45194" x2="60355" y2="46382"/>
                        <a14:foregroundMark x1="60455" y1="35853" x2="60890" y2="37851"/>
                        <a14:foregroundMark x1="60288" y1="32289" x2="60288" y2="3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70" r="52661"/>
          <a:stretch/>
        </p:blipFill>
        <p:spPr>
          <a:xfrm>
            <a:off x="2695361" y="2033916"/>
            <a:ext cx="1009811" cy="5183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281058-3D63-B396-97A7-B706EEC78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3" b="91685" l="31449" r="65340">
                        <a14:foregroundMark x1="52827" y1="43413" x2="52091" y2="44006"/>
                        <a14:foregroundMark x1="51690" y1="46166" x2="51690" y2="46166"/>
                        <a14:foregroundMark x1="42054" y1="25054" x2="39645" y2="76620"/>
                        <a14:foregroundMark x1="36132" y1="48326" x2="36199" y2="50108"/>
                        <a14:foregroundMark x1="60154" y1="34071" x2="60890" y2="37041"/>
                        <a14:foregroundMark x1="61994" y1="35745" x2="62429" y2="37527"/>
                        <a14:foregroundMark x1="60656" y1="38607" x2="60455" y2="39903"/>
                        <a14:foregroundMark x1="59853" y1="40605" x2="57946" y2="40713"/>
                        <a14:foregroundMark x1="53530" y1="42495" x2="53530" y2="42495"/>
                        <a14:foregroundMark x1="51388" y1="47030" x2="50519" y2="48650"/>
                        <a14:foregroundMark x1="60288" y1="45194" x2="60355" y2="46382"/>
                        <a14:foregroundMark x1="60455" y1="35853" x2="60890" y2="37851"/>
                        <a14:foregroundMark x1="60288" y1="32289" x2="60288" y2="3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5" t="25934" r="36553" b="18572"/>
          <a:stretch/>
        </p:blipFill>
        <p:spPr>
          <a:xfrm>
            <a:off x="4006051" y="3141814"/>
            <a:ext cx="1421216" cy="30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DDDB-6EBE-B1DF-2454-8B9A6943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F625-758B-7A87-1AB4-261634F63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6050C-900E-D390-5F05-484E49160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965D9-8DA9-9577-31BA-25B9C6B05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BC43C7-6065-3A8C-AC09-D780FE644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4" y="1963923"/>
            <a:ext cx="6404608" cy="4238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6F6EE0F-8555-4F6B-EA02-86F20FB3B4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6297">
            <a:off x="7485766" y="630934"/>
            <a:ext cx="1844199" cy="198301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80C13AF-9108-86F3-3624-6EEA809CC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79807">
            <a:off x="13620331" y="8906852"/>
            <a:ext cx="3189441" cy="86115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5B746022-2CA7-41B8-207A-D8C2BC15AF13}"/>
              </a:ext>
            </a:extLst>
          </p:cNvPr>
          <p:cNvSpPr txBox="1"/>
          <p:nvPr/>
        </p:nvSpPr>
        <p:spPr>
          <a:xfrm>
            <a:off x="7187236" y="864133"/>
            <a:ext cx="4632518" cy="5981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8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2. Read</a:t>
            </a:r>
          </a:p>
          <a:p>
            <a:pPr algn="ctr">
              <a:lnSpc>
                <a:spcPts val="16000"/>
              </a:lnSpc>
            </a:pPr>
            <a:r>
              <a:rPr lang="en-US" sz="8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and</a:t>
            </a:r>
          </a:p>
          <a:p>
            <a:pPr algn="ctr">
              <a:lnSpc>
                <a:spcPts val="16000"/>
              </a:lnSpc>
            </a:pPr>
            <a:r>
              <a:rPr lang="en-US" sz="8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match.</a:t>
            </a:r>
          </a:p>
        </p:txBody>
      </p:sp>
    </p:spTree>
    <p:extLst>
      <p:ext uri="{BB962C8B-B14F-4D97-AF65-F5344CB8AC3E}">
        <p14:creationId xmlns:p14="http://schemas.microsoft.com/office/powerpoint/2010/main" val="361800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EA28D-3F8C-55AF-1CFE-2E56A378A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548A-187A-18D4-49F5-4FC488443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2F895-D47D-E0B2-6B57-3D2DBCB6C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A2A2E-E962-E772-D03D-6D273758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AD6978F-E5BE-FC32-8559-C5330939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41827" y="6667501"/>
            <a:ext cx="3951411" cy="372069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4368EDD-FE3D-8A13-7FE7-5C069EC3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90500"/>
            <a:ext cx="1591288" cy="1498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5821E-7F09-3DCB-FE24-DE37EC4C7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1100"/>
            <a:ext cx="5107912" cy="563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84C1A-539A-9F09-3686-8530066060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"/>
          <a:stretch/>
        </p:blipFill>
        <p:spPr>
          <a:xfrm>
            <a:off x="7473774" y="1221572"/>
            <a:ext cx="4718226" cy="5693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782A3-BE14-8289-4BAD-AA180A0FC7A5}"/>
              </a:ext>
            </a:extLst>
          </p:cNvPr>
          <p:cNvCxnSpPr>
            <a:cxnSpLocks/>
          </p:cNvCxnSpPr>
          <p:nvPr/>
        </p:nvCxnSpPr>
        <p:spPr>
          <a:xfrm>
            <a:off x="5893983" y="1885650"/>
            <a:ext cx="1345784" cy="4229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065372-C01E-0DAD-B1CE-93F0E7A262D3}"/>
              </a:ext>
            </a:extLst>
          </p:cNvPr>
          <p:cNvCxnSpPr>
            <a:cxnSpLocks/>
          </p:cNvCxnSpPr>
          <p:nvPr/>
        </p:nvCxnSpPr>
        <p:spPr>
          <a:xfrm flipV="1">
            <a:off x="5836865" y="2039842"/>
            <a:ext cx="1345784" cy="6951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F34953-CC7D-5D75-9251-69482D3ED038}"/>
              </a:ext>
            </a:extLst>
          </p:cNvPr>
          <p:cNvCxnSpPr>
            <a:cxnSpLocks/>
          </p:cNvCxnSpPr>
          <p:nvPr/>
        </p:nvCxnSpPr>
        <p:spPr>
          <a:xfrm flipV="1">
            <a:off x="5982219" y="2996512"/>
            <a:ext cx="1345784" cy="6951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CA3609-4127-C1F4-43E3-0E616CC16D3B}"/>
              </a:ext>
            </a:extLst>
          </p:cNvPr>
          <p:cNvCxnSpPr>
            <a:cxnSpLocks/>
          </p:cNvCxnSpPr>
          <p:nvPr/>
        </p:nvCxnSpPr>
        <p:spPr>
          <a:xfrm flipV="1">
            <a:off x="6043505" y="4268832"/>
            <a:ext cx="1345784" cy="6951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FAE25-1379-D61B-89BF-5F2E70DD289F}"/>
              </a:ext>
            </a:extLst>
          </p:cNvPr>
          <p:cNvCxnSpPr>
            <a:cxnSpLocks/>
          </p:cNvCxnSpPr>
          <p:nvPr/>
        </p:nvCxnSpPr>
        <p:spPr>
          <a:xfrm flipV="1">
            <a:off x="6070454" y="5484614"/>
            <a:ext cx="1345784" cy="6951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CF65E-041C-1C6A-2B13-AB6EA4C5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58FC-6F56-31AE-9CEE-BFDB7D025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82813-72D2-ED35-2E22-3FE8D9DF9C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A11C9-9B93-CE87-D0A1-BE7C43510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412082"/>
            <a:ext cx="6390664" cy="42013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6297">
            <a:off x="5290545" y="561199"/>
            <a:ext cx="1828216" cy="19658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79807">
            <a:off x="9098639" y="5786685"/>
            <a:ext cx="3161799" cy="853687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7296237" y="957643"/>
            <a:ext cx="3492327" cy="1172936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6146296" y="3769316"/>
            <a:ext cx="5840787" cy="1172936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6339865" y="924386"/>
            <a:ext cx="5547337" cy="418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7"/>
              </a:lnSpc>
            </a:pPr>
            <a:r>
              <a:rPr lang="en-US" sz="10667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3. Read</a:t>
            </a:r>
          </a:p>
          <a:p>
            <a:pPr algn="ctr">
              <a:lnSpc>
                <a:spcPts val="10667"/>
              </a:lnSpc>
            </a:pPr>
            <a:r>
              <a:rPr lang="en-US" sz="10667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and</a:t>
            </a:r>
          </a:p>
          <a:p>
            <a:pPr algn="ctr">
              <a:lnSpc>
                <a:spcPts val="10667"/>
              </a:lnSpc>
            </a:pPr>
            <a:r>
              <a:rPr lang="en-US" sz="10667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itchFamily="34" charset="0"/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54815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9B59-D81F-B601-1D96-9C5FA7DD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9D60-996D-A0CA-D6AF-1A84A544A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01941-F6DD-CBC8-B20F-804DAF5CF7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6A894-E8A9-5E87-975D-0D51B686E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54808">
            <a:off x="92039" y="5901625"/>
            <a:ext cx="809748" cy="80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"/>
          <a:stretch/>
        </p:blipFill>
        <p:spPr>
          <a:xfrm>
            <a:off x="1066799" y="1391921"/>
            <a:ext cx="10096461" cy="506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7" y="139355"/>
            <a:ext cx="10666424" cy="1146221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2929">
            <a:off x="10789169" y="5622121"/>
            <a:ext cx="1192668" cy="1082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94813" y="1257182"/>
            <a:ext cx="1732526" cy="800219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name</a:t>
            </a:r>
            <a:endParaRPr lang="vi-VN" sz="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58957" y="1391921"/>
            <a:ext cx="405239" cy="615553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vi-VN" sz="3600" b="1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9005" y="2019182"/>
            <a:ext cx="1629933" cy="800219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Hello</a:t>
            </a:r>
            <a:endParaRPr lang="vi-VN" sz="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35602" y="3492382"/>
            <a:ext cx="1596271" cy="800219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eight</a:t>
            </a:r>
            <a:endParaRPr lang="vi-VN" sz="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7831" y="4203582"/>
            <a:ext cx="1972976" cy="800219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hobby</a:t>
            </a:r>
            <a:endParaRPr lang="vi-VN" sz="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3437" y="4979763"/>
            <a:ext cx="2130070" cy="738664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singing</a:t>
            </a:r>
            <a:endParaRPr lang="vi-VN" sz="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0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BD31-246B-F6C2-7FDB-BDF67514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8609-B3AB-AB8D-C907-9BD983708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4377-78F8-2AD4-F97F-4E51F7BD1E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9A1FD-924F-38A4-E88D-F4DBAD3AE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577408"/>
            <a:ext cx="10363200" cy="26483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64737">
            <a:off x="-394326" y="106051"/>
            <a:ext cx="5502175" cy="148558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52459">
            <a:off x="10459961" y="2686292"/>
            <a:ext cx="1627148" cy="14420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92480" y="1244600"/>
            <a:ext cx="92448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latin typeface=".VnBlack" pitchFamily="34" charset="0"/>
              </a:rPr>
              <a:t>How many people are there</a:t>
            </a:r>
          </a:p>
          <a:p>
            <a:pPr lvl="0" algn="ctr"/>
            <a:r>
              <a:rPr lang="en-US" sz="4800" dirty="0">
                <a:latin typeface=".VnBlack" pitchFamily="34" charset="0"/>
              </a:rPr>
              <a:t>in the conversation?</a:t>
            </a:r>
            <a:endParaRPr lang="vi-VN" sz="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94200"/>
            <a:ext cx="4013200" cy="25781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4927600" y="3886200"/>
            <a:ext cx="5130800" cy="22352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9" name="Rectangle 18"/>
          <p:cNvSpPr/>
          <p:nvPr/>
        </p:nvSpPr>
        <p:spPr>
          <a:xfrm>
            <a:off x="4445000" y="460369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  <a:latin typeface=".VnBlack" pitchFamily="34" charset="0"/>
              </a:rPr>
              <a:t>2 people</a:t>
            </a:r>
            <a:endParaRPr lang="vi-VN" sz="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8498E-D75C-D9B2-ACC5-826F4D8BC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41B0-1A1D-9235-7E44-28E2ACDAB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53059-263C-211D-7E43-BE4A9CF96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AB17E-B7D9-8DF5-B9B9-0A9762C9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759390-FC94-35B6-CDB1-2EF9FEF173A3}"/>
              </a:ext>
            </a:extLst>
          </p:cNvPr>
          <p:cNvSpPr/>
          <p:nvPr/>
        </p:nvSpPr>
        <p:spPr>
          <a:xfrm>
            <a:off x="914400" y="577408"/>
            <a:ext cx="10363200" cy="26483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0A5585D-1C58-FD81-8898-25CA7424BB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64737">
            <a:off x="-394326" y="106051"/>
            <a:ext cx="5502175" cy="148558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80B98BB-5C31-EBEA-922F-70D042B7ED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52459">
            <a:off x="10459961" y="2686292"/>
            <a:ext cx="1627148" cy="14420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5014AE-BA2A-049A-F9A0-6D506AB36015}"/>
              </a:ext>
            </a:extLst>
          </p:cNvPr>
          <p:cNvSpPr/>
          <p:nvPr/>
        </p:nvSpPr>
        <p:spPr>
          <a:xfrm>
            <a:off x="2411934" y="1501494"/>
            <a:ext cx="7605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latin typeface=".VnBlack" pitchFamily="34" charset="0"/>
              </a:rPr>
              <a:t>What is Mary’s hobby?</a:t>
            </a:r>
          </a:p>
        </p:txBody>
      </p:sp>
      <p:sp>
        <p:nvSpPr>
          <p:cNvPr id="10" name="Cloud Callout 17">
            <a:extLst>
              <a:ext uri="{FF2B5EF4-FFF2-40B4-BE49-F238E27FC236}">
                <a16:creationId xmlns:a16="http://schemas.microsoft.com/office/drawing/2014/main" id="{99CD05C6-CD3F-B3C7-4DD3-A141154D00EF}"/>
              </a:ext>
            </a:extLst>
          </p:cNvPr>
          <p:cNvSpPr/>
          <p:nvPr/>
        </p:nvSpPr>
        <p:spPr>
          <a:xfrm>
            <a:off x="4927600" y="3886200"/>
            <a:ext cx="5130800" cy="22352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4D8D1-E725-DBDD-158F-E77244356872}"/>
              </a:ext>
            </a:extLst>
          </p:cNvPr>
          <p:cNvSpPr/>
          <p:nvPr/>
        </p:nvSpPr>
        <p:spPr>
          <a:xfrm>
            <a:off x="4468446" y="42789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>
                <a:solidFill>
                  <a:srgbClr val="FF0000"/>
                </a:solidFill>
                <a:latin typeface=".VnBlack" pitchFamily="34" charset="0"/>
              </a:rPr>
              <a:t>She likes</a:t>
            </a:r>
          </a:p>
          <a:p>
            <a:pPr lvl="0" algn="ctr"/>
            <a:r>
              <a:rPr lang="en-US" sz="4800" dirty="0">
                <a:solidFill>
                  <a:srgbClr val="FF0000"/>
                </a:solidFill>
                <a:latin typeface=".VnBlack" pitchFamily="34" charset="0"/>
              </a:rPr>
              <a:t> singing.</a:t>
            </a:r>
            <a:endParaRPr lang="vi-VN" sz="8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857B33-36C9-32E2-9220-459E920A3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" y="3967111"/>
            <a:ext cx="4659364" cy="28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206</Words>
  <Application>Microsoft Office PowerPoint</Application>
  <PresentationFormat>Widescreen</PresentationFormat>
  <Paragraphs>78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.VnArial</vt:lpstr>
      <vt:lpstr>.VnBlack</vt:lpstr>
      <vt:lpstr>.VnKoala</vt:lpstr>
      <vt:lpstr>Agrandir Bold</vt:lpstr>
      <vt:lpstr>Arial</vt:lpstr>
      <vt:lpstr>Calibri</vt:lpstr>
      <vt:lpstr>Calibri Light</vt:lpstr>
      <vt:lpstr>Muli Regular Bold</vt:lpstr>
      <vt:lpstr>Segoe Print</vt:lpstr>
      <vt:lpstr>Segoe Script</vt:lpstr>
      <vt:lpstr>Times New Roman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phongktkhvtt@gmail.com</dc:creator>
  <cp:lastModifiedBy>ADMIN</cp:lastModifiedBy>
  <cp:revision>2</cp:revision>
  <dcterms:created xsi:type="dcterms:W3CDTF">2024-11-09T03:52:32Z</dcterms:created>
  <dcterms:modified xsi:type="dcterms:W3CDTF">2024-11-10T14:26:41Z</dcterms:modified>
</cp:coreProperties>
</file>